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5" r:id="rId2"/>
    <p:sldId id="259" r:id="rId3"/>
    <p:sldId id="261" r:id="rId4"/>
    <p:sldId id="257" r:id="rId5"/>
    <p:sldId id="260" r:id="rId6"/>
    <p:sldId id="276" r:id="rId7"/>
    <p:sldId id="258" r:id="rId8"/>
    <p:sldId id="269" r:id="rId9"/>
    <p:sldId id="267" r:id="rId10"/>
    <p:sldId id="268" r:id="rId11"/>
    <p:sldId id="271" r:id="rId12"/>
    <p:sldId id="270" r:id="rId13"/>
    <p:sldId id="277" r:id="rId14"/>
    <p:sldId id="264" r:id="rId15"/>
    <p:sldId id="275" r:id="rId16"/>
    <p:sldId id="272" r:id="rId17"/>
  </p:sldIdLst>
  <p:sldSz cx="6858000" cy="9144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DDDDDD"/>
    <a:srgbClr val="9900FF"/>
    <a:srgbClr val="FF0066"/>
    <a:srgbClr val="66FF33"/>
    <a:srgbClr val="0000FF"/>
    <a:srgbClr val="CC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80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en-GB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ABD35BC2-5F4E-456E-8E33-218DFF603D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3086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987C1-121C-465C-8B42-208FB0C8D12F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7D2777-C91E-4378-8EB6-22F21DCB6261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7888" y="687388"/>
            <a:ext cx="2566987" cy="3425825"/>
          </a:xfrm>
          <a:ln w="12700"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89395" tIns="44698" rIns="89395" bIns="44698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C773A4-FE38-4FDB-84D2-107CD39B40C1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7888" y="687388"/>
            <a:ext cx="2566987" cy="3425825"/>
          </a:xfrm>
          <a:ln w="12700"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89395" tIns="44698" rIns="89395" bIns="44698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8C9D63-5F4A-4B12-9811-8F6DC10C408D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7888" y="687388"/>
            <a:ext cx="2566987" cy="3425825"/>
          </a:xfrm>
          <a:ln w="12700" cap="flat"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89395" tIns="44698" rIns="89395" bIns="44698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E3B67F-2873-4446-8AF0-B7CACFCCEB55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7888" y="687388"/>
            <a:ext cx="2566987" cy="3425825"/>
          </a:xfrm>
          <a:ln w="12700"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89395" tIns="44698" rIns="89395" bIns="44698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CALL Centre 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527D9-2198-40C2-9C00-0FB224A6D3B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613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CALL Centre 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B10D4-7C4A-4C72-93BB-91E7A8309A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83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CALL Centre 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017E5-D61E-445D-B90B-18DAD83C9A9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3948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05200" y="2133600"/>
            <a:ext cx="3009900" cy="2940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505200" y="5226050"/>
            <a:ext cx="3009900" cy="2941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42900" y="8326438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CALL Centre 10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343150" y="8326438"/>
            <a:ext cx="2171700" cy="6350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914900" y="8326438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fld id="{CEA5EB68-37EF-4943-8001-A307DAAAE6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376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42900" y="366713"/>
            <a:ext cx="6172200" cy="7800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8326438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CALL Centre 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50" y="8326438"/>
            <a:ext cx="2171700" cy="6350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4900" y="8326438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fld id="{210EDC3A-7A0C-41EE-88D0-DF20C177EA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5097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42900" y="366713"/>
            <a:ext cx="61722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3009900" cy="2940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05200" y="2133600"/>
            <a:ext cx="3009900" cy="2940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42900" y="5226050"/>
            <a:ext cx="3009900" cy="2941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05200" y="5226050"/>
            <a:ext cx="3009900" cy="2941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2900" y="8326438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CALL Centre 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43150" y="8326438"/>
            <a:ext cx="2171700" cy="6350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14900" y="8326438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fld id="{85BC077C-6EEB-47F7-908A-60428CADA2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825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CALL Centre 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C920C-4E1D-484F-804D-0FC97BA5B95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365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CALL Centre 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ED733-2009-446A-81B4-F84E01814C7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3528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CALL Centre 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E457A-0B8E-4CA2-BE4A-633C3D598ED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068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CALL Centre 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99825-4C1F-4158-BFC2-D55E5F75F2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300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CALL Centre 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EC3E3-AFDD-40B7-B4AC-200288207C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877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CALL Centre 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46F57-307C-4DAC-81D1-5C1B37E808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680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CALL Centre 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BCF2C-3D74-47DC-8EBC-88252B1C3CF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8821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CALL Centre 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56DF7-5ED1-412C-B9F3-5B139906A6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412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GB" altLang="en-US"/>
              <a:t>CALL Centre 10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8BDEB2-E4D2-4859-B6C5-6C3ED26B0AF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wmf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google.co.uk/url?q=http://www.thedrum.com/news/2013/06/30/mobile-phone-charges-set-be-reduced-across-eu-start-july&amp;sa=U&amp;ei=4OhHU9TtDYi20QWX9YG4DQ&amp;ved=0CEIQ9QEwCg&amp;usg=AFQjCNG9iuU0re_9510cc4ixEM8IOB-v8w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wmf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jpeg"/><Relationship Id="rId7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123950" y="3706813"/>
            <a:ext cx="4752975" cy="304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4000" dirty="0">
              <a:latin typeface="GillSans ExtraBold" pitchFamily="34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3600" b="1" dirty="0">
                <a:solidFill>
                  <a:srgbClr val="FF0000"/>
                </a:solidFill>
                <a:latin typeface="+mj-lt"/>
              </a:rPr>
              <a:t>Jason Boyce</a:t>
            </a:r>
          </a:p>
          <a:p>
            <a:pPr>
              <a:spcBef>
                <a:spcPct val="50000"/>
              </a:spcBef>
            </a:pPr>
            <a:r>
              <a:rPr lang="en-GB" altLang="en-US" sz="4000" b="1" dirty="0">
                <a:latin typeface="GillSans ExtraBold" pitchFamily="34" charset="0"/>
              </a:rPr>
              <a:t>Communication Passport</a:t>
            </a:r>
          </a:p>
        </p:txBody>
      </p:sp>
      <p:pic>
        <p:nvPicPr>
          <p:cNvPr id="18438" name="Picture 6" descr="DSC003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877888"/>
            <a:ext cx="3232150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916113" y="827088"/>
            <a:ext cx="3241675" cy="3435350"/>
          </a:xfrm>
          <a:prstGeom prst="rect">
            <a:avLst/>
          </a:prstGeom>
          <a:noFill/>
          <a:ln w="101600" cmpd="tri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8437" name="Picture 5" descr="Business 8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382" y="6372200"/>
            <a:ext cx="2749367" cy="20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39468" y="395536"/>
            <a:ext cx="47529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b="1" dirty="0" smtClean="0">
                <a:latin typeface="Comic Sans MS" pitchFamily="66" charset="0"/>
              </a:rPr>
              <a:t>My </a:t>
            </a:r>
            <a:r>
              <a:rPr lang="en-GB" altLang="en-US" sz="3600" b="1" dirty="0">
                <a:latin typeface="Comic Sans MS" pitchFamily="66" charset="0"/>
              </a:rPr>
              <a:t>Friends</a:t>
            </a:r>
          </a:p>
        </p:txBody>
      </p:sp>
      <p:sp>
        <p:nvSpPr>
          <p:cNvPr id="22533" name="AutoShape 5" descr="Le Mans Jun09 028"/>
          <p:cNvSpPr>
            <a:spLocks noChangeArrowheads="1"/>
          </p:cNvSpPr>
          <p:nvPr/>
        </p:nvSpPr>
        <p:spPr bwMode="auto">
          <a:xfrm>
            <a:off x="3429074" y="1835696"/>
            <a:ext cx="3024187" cy="2325687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635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34" name="AutoShape 6" descr="Speedfreaks002(2)"/>
          <p:cNvSpPr>
            <a:spLocks noChangeArrowheads="1"/>
          </p:cNvSpPr>
          <p:nvPr/>
        </p:nvSpPr>
        <p:spPr bwMode="auto">
          <a:xfrm>
            <a:off x="593726" y="2974807"/>
            <a:ext cx="1728787" cy="2327275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635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35" name="AutoShape 7" descr="Pete &amp; Bri"/>
          <p:cNvSpPr>
            <a:spLocks noChangeArrowheads="1"/>
          </p:cNvSpPr>
          <p:nvPr/>
        </p:nvSpPr>
        <p:spPr bwMode="auto">
          <a:xfrm>
            <a:off x="512635" y="6300981"/>
            <a:ext cx="2052637" cy="2100069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 t="-20268" r="-100000"/>
            </a:stretch>
          </a:blipFill>
          <a:ln w="635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3501304" y="4188014"/>
            <a:ext cx="287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Andy</a:t>
            </a: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332656" y="536408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Newton</a:t>
            </a: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502087" y="8401050"/>
            <a:ext cx="21598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dirty="0" smtClean="0">
                <a:latin typeface="Comic Sans MS" panose="030F0702030302020204" pitchFamily="66" charset="0"/>
              </a:rPr>
              <a:t>Brian</a:t>
            </a:r>
            <a:endParaRPr lang="en-GB" altLang="en-US" sz="2400" dirty="0">
              <a:latin typeface="Comic Sans MS" panose="030F0702030302020204" pitchFamily="66" charset="0"/>
            </a:endParaRPr>
          </a:p>
        </p:txBody>
      </p:sp>
      <p:pic>
        <p:nvPicPr>
          <p:cNvPr id="22544" name="Picture 16" descr="Teens new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8545" y="227402"/>
            <a:ext cx="1772444" cy="125595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387223" y="1331640"/>
            <a:ext cx="2303462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800" dirty="0">
                <a:latin typeface="Comic Sans MS" pitchFamily="66" charset="0"/>
              </a:rPr>
              <a:t>Most of my friends ride motorbikes</a:t>
            </a:r>
          </a:p>
        </p:txBody>
      </p:sp>
      <p:sp>
        <p:nvSpPr>
          <p:cNvPr id="11" name="AutoShape 5" descr="Le Mans Jun09 028"/>
          <p:cNvSpPr>
            <a:spLocks noChangeArrowheads="1"/>
          </p:cNvSpPr>
          <p:nvPr/>
        </p:nvSpPr>
        <p:spPr bwMode="auto">
          <a:xfrm>
            <a:off x="3356842" y="5304903"/>
            <a:ext cx="3024187" cy="2325687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454632" y="7641600"/>
            <a:ext cx="287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dirty="0" smtClean="0">
                <a:latin typeface="Comic Sans MS" panose="030F0702030302020204" pitchFamily="66" charset="0"/>
              </a:rPr>
              <a:t>The “Benny’s” </a:t>
            </a:r>
            <a:endParaRPr lang="en-GB" altLang="en-US" sz="2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140968" y="7180393"/>
            <a:ext cx="28797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Swimming with sharks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374582" y="5237517"/>
            <a:ext cx="287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Racing in </a:t>
            </a:r>
            <a:r>
              <a:rPr lang="en-GB" altLang="en-US" sz="2400" dirty="0" err="1">
                <a:latin typeface="Comic Sans MS" panose="030F0702030302020204" pitchFamily="66" charset="0"/>
              </a:rPr>
              <a:t>MotoGP</a:t>
            </a:r>
            <a:endParaRPr lang="en-GB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04366" y="246289"/>
            <a:ext cx="6048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b="1" dirty="0" smtClean="0">
                <a:latin typeface="Comic Sans MS" pitchFamily="66" charset="0"/>
              </a:rPr>
              <a:t>Special </a:t>
            </a:r>
            <a:r>
              <a:rPr lang="en-GB" altLang="en-US" sz="3600" b="1" dirty="0">
                <a:latin typeface="Comic Sans MS" pitchFamily="66" charset="0"/>
              </a:rPr>
              <a:t>Moments and Events in My </a:t>
            </a:r>
            <a:r>
              <a:rPr lang="en-GB" altLang="en-US" sz="3600" b="1" dirty="0" smtClean="0">
                <a:latin typeface="Comic Sans MS" pitchFamily="66" charset="0"/>
              </a:rPr>
              <a:t>Life</a:t>
            </a:r>
            <a:endParaRPr lang="en-GB" altLang="en-US" sz="3600" b="1" dirty="0">
              <a:latin typeface="Comic Sans MS" pitchFamily="66" charset="0"/>
            </a:endParaRPr>
          </a:p>
        </p:txBody>
      </p:sp>
      <p:pic>
        <p:nvPicPr>
          <p:cNvPr id="25612" name="Picture 12" descr="Woodcut Holidays 169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4502" y="179512"/>
            <a:ext cx="1270000" cy="1168689"/>
          </a:xfrm>
        </p:spPr>
      </p:pic>
      <p:sp>
        <p:nvSpPr>
          <p:cNvPr id="25613" name="AutoShape 13" descr="Racing Pic"/>
          <p:cNvSpPr>
            <a:spLocks noChangeArrowheads="1"/>
          </p:cNvSpPr>
          <p:nvPr/>
        </p:nvSpPr>
        <p:spPr bwMode="auto">
          <a:xfrm>
            <a:off x="3256044" y="3707903"/>
            <a:ext cx="3296072" cy="2537937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635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5" name="AutoShape 15" descr="Hawaii 35mm012"/>
          <p:cNvSpPr>
            <a:spLocks noChangeArrowheads="1"/>
          </p:cNvSpPr>
          <p:nvPr/>
        </p:nvSpPr>
        <p:spPr bwMode="auto">
          <a:xfrm>
            <a:off x="188640" y="6322397"/>
            <a:ext cx="3251611" cy="2570083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635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AutoShape 13" descr="Racing Pic"/>
          <p:cNvSpPr>
            <a:spLocks noChangeArrowheads="1"/>
          </p:cNvSpPr>
          <p:nvPr/>
        </p:nvSpPr>
        <p:spPr bwMode="auto">
          <a:xfrm>
            <a:off x="320470" y="1448646"/>
            <a:ext cx="2532466" cy="3051346"/>
          </a:xfrm>
          <a:prstGeom prst="roundRect">
            <a:avLst>
              <a:gd name="adj" fmla="val 16667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111556" y="1907704"/>
            <a:ext cx="34405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dirty="0" smtClean="0">
                <a:latin typeface="Comic Sans MS" panose="030F0702030302020204" pitchFamily="66" charset="0"/>
              </a:rPr>
              <a:t>Winning the </a:t>
            </a:r>
            <a:br>
              <a:rPr lang="en-GB" altLang="en-US" sz="2400" dirty="0" smtClean="0">
                <a:latin typeface="Comic Sans MS" panose="030F0702030302020204" pitchFamily="66" charset="0"/>
              </a:rPr>
            </a:br>
            <a:r>
              <a:rPr lang="en-GB" altLang="en-US" sz="2400" dirty="0" smtClean="0">
                <a:latin typeface="Comic Sans MS" panose="030F0702030302020204" pitchFamily="66" charset="0"/>
              </a:rPr>
              <a:t>Law Society ENEI Award in 2015 </a:t>
            </a:r>
            <a:endParaRPr lang="en-GB" altLang="en-US" sz="2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hotos d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3096" y="98425"/>
            <a:ext cx="2276872" cy="14953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49275" y="323528"/>
            <a:ext cx="47529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b="1" dirty="0" smtClean="0">
                <a:latin typeface="Comic Sans MS" pitchFamily="66" charset="0"/>
              </a:rPr>
              <a:t>My </a:t>
            </a:r>
            <a:r>
              <a:rPr lang="en-GB" altLang="en-US" sz="3600" b="1" dirty="0">
                <a:latin typeface="Comic Sans MS" pitchFamily="66" charset="0"/>
              </a:rPr>
              <a:t>Past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822629" y="7092280"/>
            <a:ext cx="28797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I 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also have lived in New York</a:t>
            </a:r>
            <a:endParaRPr lang="en-GB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24584" name="AutoShape 8" descr="images[8]"/>
          <p:cNvSpPr>
            <a:spLocks noChangeArrowheads="1"/>
          </p:cNvSpPr>
          <p:nvPr/>
        </p:nvSpPr>
        <p:spPr bwMode="auto">
          <a:xfrm>
            <a:off x="547687" y="6660232"/>
            <a:ext cx="3024188" cy="2268000"/>
          </a:xfrm>
          <a:prstGeom prst="roundRect">
            <a:avLst>
              <a:gd name="adj" fmla="val 1666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586" name="AutoShape 10" descr="london"/>
          <p:cNvSpPr>
            <a:spLocks noChangeArrowheads="1"/>
          </p:cNvSpPr>
          <p:nvPr/>
        </p:nvSpPr>
        <p:spPr bwMode="auto">
          <a:xfrm>
            <a:off x="573363" y="3995936"/>
            <a:ext cx="3024188" cy="2327275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63500">
            <a:solidFill>
              <a:srgbClr val="99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3789363" y="2484438"/>
            <a:ext cx="28797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I was born in Truro, Cornwall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3789361" y="4644008"/>
            <a:ext cx="28797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 smtClean="0">
                <a:latin typeface="Comic Sans MS" panose="030F0702030302020204" pitchFamily="66" charset="0"/>
              </a:rPr>
              <a:t>I have lived </a:t>
            </a:r>
            <a:r>
              <a:rPr lang="en-GB" altLang="en-US" sz="2400" dirty="0">
                <a:latin typeface="Comic Sans MS" panose="030F0702030302020204" pitchFamily="66" charset="0"/>
              </a:rPr>
              <a:t>in London</a:t>
            </a:r>
          </a:p>
        </p:txBody>
      </p:sp>
      <p:grpSp>
        <p:nvGrpSpPr>
          <p:cNvPr id="24591" name="Group 15"/>
          <p:cNvGrpSpPr>
            <a:grpSpLocks/>
          </p:cNvGrpSpPr>
          <p:nvPr/>
        </p:nvGrpSpPr>
        <p:grpSpPr bwMode="auto">
          <a:xfrm>
            <a:off x="549275" y="1403350"/>
            <a:ext cx="3024188" cy="2325688"/>
            <a:chOff x="346" y="870"/>
            <a:chExt cx="1905" cy="1465"/>
          </a:xfrm>
        </p:grpSpPr>
        <p:sp>
          <p:nvSpPr>
            <p:cNvPr id="24581" name="AutoShape 5" descr="images[1] (2)"/>
            <p:cNvSpPr>
              <a:spLocks noChangeArrowheads="1"/>
            </p:cNvSpPr>
            <p:nvPr/>
          </p:nvSpPr>
          <p:spPr bwMode="auto">
            <a:xfrm>
              <a:off x="346" y="870"/>
              <a:ext cx="1905" cy="1465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/>
              <a:srcRect/>
              <a:stretch>
                <a:fillRect/>
              </a:stretch>
            </a:blipFill>
            <a:ln w="635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90" name="AutoShape 14" descr="images[2]"/>
            <p:cNvSpPr>
              <a:spLocks noChangeArrowheads="1"/>
            </p:cNvSpPr>
            <p:nvPr/>
          </p:nvSpPr>
          <p:spPr bwMode="auto">
            <a:xfrm>
              <a:off x="1298" y="1701"/>
              <a:ext cx="952" cy="63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/>
              <a:srcRect/>
              <a:stretch>
                <a:fillRect/>
              </a:stretch>
            </a:blipFill>
            <a:ln w="635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60350" y="1403350"/>
            <a:ext cx="6257925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7" tIns="45704" rIns="91407" bIns="45704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93675">
              <a:defRPr>
                <a:solidFill>
                  <a:schemeClr val="tx1"/>
                </a:solidFill>
                <a:latin typeface="Arial" charset="0"/>
              </a:defRPr>
            </a:lvl2pPr>
            <a:lvl3pPr marL="387350">
              <a:defRPr>
                <a:solidFill>
                  <a:schemeClr val="tx1"/>
                </a:solidFill>
                <a:latin typeface="Arial" charset="0"/>
              </a:defRPr>
            </a:lvl3pPr>
            <a:lvl4pPr marL="581025">
              <a:defRPr>
                <a:solidFill>
                  <a:schemeClr val="tx1"/>
                </a:solidFill>
                <a:latin typeface="Arial" charset="0"/>
              </a:defRPr>
            </a:lvl4pPr>
            <a:lvl5pPr marL="774700">
              <a:defRPr>
                <a:solidFill>
                  <a:schemeClr val="tx1"/>
                </a:solidFill>
                <a:latin typeface="Arial" charset="0"/>
              </a:defRPr>
            </a:lvl5pPr>
            <a:lvl6pPr marL="1231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689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146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603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endParaRPr lang="en-US" altLang="en-US" sz="3000"/>
          </a:p>
        </p:txBody>
      </p:sp>
      <p:pic>
        <p:nvPicPr>
          <p:cNvPr id="19464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" y="161203"/>
            <a:ext cx="1497013" cy="109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116632" y="1763688"/>
            <a:ext cx="49790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 smtClean="0">
                <a:solidFill>
                  <a:schemeClr val="tx2"/>
                </a:solidFill>
                <a:latin typeface="Comic Sans MS" pitchFamily="66" charset="0"/>
              </a:rPr>
              <a:t>Going to </a:t>
            </a:r>
            <a:r>
              <a:rPr lang="en-GB" altLang="en-US" sz="2400" dirty="0">
                <a:solidFill>
                  <a:schemeClr val="tx2"/>
                </a:solidFill>
                <a:latin typeface="Comic Sans MS" pitchFamily="66" charset="0"/>
              </a:rPr>
              <a:t>new places &amp; travelling.</a:t>
            </a:r>
          </a:p>
          <a:p>
            <a:r>
              <a:rPr lang="en-GB" altLang="en-US" sz="2400" dirty="0">
                <a:latin typeface="Comic Sans MS" pitchFamily="66" charset="0"/>
              </a:rPr>
              <a:t>I have </a:t>
            </a:r>
            <a:r>
              <a:rPr lang="en-GB" altLang="en-US" sz="2400" dirty="0" smtClean="0">
                <a:latin typeface="Comic Sans MS" pitchFamily="66" charset="0"/>
              </a:rPr>
              <a:t>been </a:t>
            </a:r>
            <a:r>
              <a:rPr lang="en-GB" altLang="en-US" sz="2400" dirty="0">
                <a:latin typeface="Comic Sans MS" pitchFamily="66" charset="0"/>
              </a:rPr>
              <a:t>to</a:t>
            </a:r>
            <a:r>
              <a:rPr lang="en-GB" altLang="en-US" sz="2400" dirty="0" smtClean="0">
                <a:latin typeface="Comic Sans MS" pitchFamily="66" charset="0"/>
              </a:rPr>
              <a:t>;</a:t>
            </a:r>
            <a:endParaRPr lang="en-GB" altLang="en-US" sz="2400" dirty="0">
              <a:latin typeface="Comic Sans MS" pitchFamily="66" charset="0"/>
            </a:endParaRP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231775" y="8459788"/>
            <a:ext cx="247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>
                <a:solidFill>
                  <a:schemeClr val="tx2"/>
                </a:solidFill>
                <a:latin typeface="Comic Sans MS" pitchFamily="66" charset="0"/>
              </a:rPr>
              <a:t>Trying new food</a:t>
            </a: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3544390" y="7668344"/>
            <a:ext cx="307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chemeClr val="tx2"/>
                </a:solidFill>
                <a:latin typeface="Comic Sans MS" pitchFamily="66" charset="0"/>
              </a:rPr>
              <a:t>Riding my motorbike</a:t>
            </a: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1541601" y="970292"/>
            <a:ext cx="17604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600" dirty="0">
                <a:solidFill>
                  <a:schemeClr val="tx2"/>
                </a:solidFill>
                <a:latin typeface="Comic Sans MS" pitchFamily="66" charset="0"/>
              </a:rPr>
              <a:t>I </a:t>
            </a:r>
            <a:r>
              <a:rPr lang="en-GB" altLang="en-US" sz="3600" dirty="0" smtClean="0">
                <a:solidFill>
                  <a:schemeClr val="tx2"/>
                </a:solidFill>
                <a:latin typeface="Comic Sans MS" pitchFamily="66" charset="0"/>
              </a:rPr>
              <a:t>like….</a:t>
            </a:r>
            <a:endParaRPr lang="en-GB" altLang="en-US" sz="36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9488" name="Picture 32" descr="C:\Users\jason.boyce\AppData\Local\Microsoft\Windows\Temporary Internet Files\Low\Content.IE5\Y8HM6FHU\Aeroplane[2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61511" y="1256850"/>
            <a:ext cx="1817198" cy="89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1518670" y="191988"/>
            <a:ext cx="40514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b="1" dirty="0" smtClean="0">
                <a:latin typeface="Comic Sans MS" pitchFamily="66" charset="0"/>
              </a:rPr>
              <a:t>Fun things..!!</a:t>
            </a:r>
            <a:endParaRPr lang="en-GB" altLang="en-US" sz="3600" b="1" dirty="0">
              <a:latin typeface="Comic Sans MS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7384" y="2411760"/>
            <a:ext cx="6900980" cy="2240380"/>
            <a:chOff x="-27384" y="2371690"/>
            <a:chExt cx="6900980" cy="2240380"/>
          </a:xfrm>
        </p:grpSpPr>
        <p:pic>
          <p:nvPicPr>
            <p:cNvPr id="19476" name="Picture 20" descr="ANd9GcQLZQB55WRqI3WQInl2eIgTOLAj692jSL_lLkCqoIVwfYoH0kI&amp;t=1&amp;usg=__pPDSmrHNYXlcKXqaE_OORcLLarU=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7003" y="2839643"/>
              <a:ext cx="3723993" cy="1728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82" name="Line 26"/>
            <p:cNvSpPr>
              <a:spLocks noChangeShapeType="1"/>
            </p:cNvSpPr>
            <p:nvPr/>
          </p:nvSpPr>
          <p:spPr bwMode="auto">
            <a:xfrm flipH="1" flipV="1">
              <a:off x="5157786" y="3743645"/>
              <a:ext cx="1026510" cy="4683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83" name="Line 27"/>
            <p:cNvSpPr>
              <a:spLocks noChangeShapeType="1"/>
            </p:cNvSpPr>
            <p:nvPr/>
          </p:nvSpPr>
          <p:spPr bwMode="auto">
            <a:xfrm flipH="1">
              <a:off x="3605576" y="3178256"/>
              <a:ext cx="2265801" cy="42140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84" name="Line 28"/>
            <p:cNvSpPr>
              <a:spLocks noChangeShapeType="1"/>
            </p:cNvSpPr>
            <p:nvPr/>
          </p:nvSpPr>
          <p:spPr bwMode="auto">
            <a:xfrm>
              <a:off x="662263" y="3171910"/>
              <a:ext cx="1758676" cy="17612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85" name="Line 29"/>
            <p:cNvSpPr>
              <a:spLocks noChangeShapeType="1"/>
            </p:cNvSpPr>
            <p:nvPr/>
          </p:nvSpPr>
          <p:spPr bwMode="auto">
            <a:xfrm flipV="1">
              <a:off x="662262" y="3743646"/>
              <a:ext cx="2046013" cy="4683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869160" y="4211960"/>
              <a:ext cx="200443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altLang="en-US" sz="2000" dirty="0" smtClean="0">
                  <a:latin typeface="Comic Sans MS" pitchFamily="66" charset="0"/>
                </a:rPr>
                <a:t>Pacific Islands</a:t>
              </a:r>
              <a:endParaRPr lang="en-GB" altLang="en-US" sz="2000" dirty="0">
                <a:latin typeface="Comic Sans MS" pitchFamily="66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5224434" y="2778146"/>
              <a:ext cx="158894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altLang="en-US" sz="2000" dirty="0" smtClean="0">
                  <a:latin typeface="Comic Sans MS" pitchFamily="66" charset="0"/>
                </a:rPr>
                <a:t>Africa</a:t>
              </a:r>
              <a:endParaRPr lang="en-GB" altLang="en-US" sz="2000" dirty="0">
                <a:latin typeface="Comic Sans MS" pitchFamily="66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-27384" y="4171890"/>
              <a:ext cx="280749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altLang="en-US" sz="2000" dirty="0" smtClean="0">
                  <a:latin typeface="Comic Sans MS" pitchFamily="66" charset="0"/>
                </a:rPr>
                <a:t>South America</a:t>
              </a:r>
              <a:endParaRPr lang="en-GB" altLang="en-US" sz="2000" dirty="0">
                <a:latin typeface="Comic Sans MS" pitchFamily="66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-27384" y="2771800"/>
              <a:ext cx="215979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altLang="en-US" sz="2000" dirty="0" smtClean="0">
                  <a:latin typeface="Comic Sans MS" pitchFamily="66" charset="0"/>
                </a:rPr>
                <a:t>North America</a:t>
              </a:r>
              <a:endParaRPr lang="en-GB" altLang="en-US" sz="2000" dirty="0">
                <a:latin typeface="Comic Sans MS" pitchFamily="66" charset="0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2774044" y="2371690"/>
              <a:ext cx="166306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altLang="en-US" sz="2000" dirty="0" smtClean="0">
                  <a:latin typeface="Comic Sans MS" pitchFamily="66" charset="0"/>
                </a:rPr>
                <a:t>Europe</a:t>
              </a:r>
              <a:endParaRPr lang="en-GB" altLang="en-US" sz="2000" dirty="0">
                <a:latin typeface="Comic Sans MS" pitchFamily="66" charset="0"/>
              </a:endParaRPr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3389312" y="2771800"/>
              <a:ext cx="215977" cy="4064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" name="Heart 2"/>
          <p:cNvSpPr/>
          <p:nvPr/>
        </p:nvSpPr>
        <p:spPr>
          <a:xfrm>
            <a:off x="3420662" y="5292080"/>
            <a:ext cx="3176690" cy="2376264"/>
          </a:xfrm>
          <a:prstGeom prst="hear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Heart 30"/>
          <p:cNvSpPr/>
          <p:nvPr/>
        </p:nvSpPr>
        <p:spPr>
          <a:xfrm>
            <a:off x="96923" y="6083524"/>
            <a:ext cx="3176690" cy="2376264"/>
          </a:xfrm>
          <a:prstGeom prst="hear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51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63" y="252413"/>
            <a:ext cx="5832475" cy="882650"/>
          </a:xfrm>
          <a:noFill/>
          <a:ln/>
        </p:spPr>
        <p:txBody>
          <a:bodyPr lIns="91407" tIns="45704" rIns="91407" bIns="45704"/>
          <a:lstStyle/>
          <a:p>
            <a:r>
              <a:rPr lang="en-GB" altLang="en-US" sz="3600" dirty="0">
                <a:latin typeface="Comic Sans MS" panose="030F0702030302020204" pitchFamily="66" charset="0"/>
              </a:rPr>
              <a:t>I can’t stand it!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" y="2900363"/>
            <a:ext cx="6524625" cy="5802312"/>
          </a:xfrm>
          <a:noFill/>
          <a:ln/>
        </p:spPr>
        <p:txBody>
          <a:bodyPr lIns="91407" tIns="45704" rIns="91407" bIns="45704"/>
          <a:lstStyle/>
          <a:p>
            <a:pPr>
              <a:lnSpc>
                <a:spcPct val="90000"/>
              </a:lnSpc>
              <a:buFontTx/>
              <a:buNone/>
            </a:pPr>
            <a:endParaRPr lang="en-GB" altLang="en-US" sz="2800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altLang="en-US" sz="2800" dirty="0">
                <a:latin typeface="Comic Sans MS" panose="030F0702030302020204" pitchFamily="66" charset="0"/>
              </a:rPr>
              <a:t>People using their mobile phone whilst driving!!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800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800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800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800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GB" altLang="en-US" sz="2800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GB" altLang="en-US" sz="2800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GB" altLang="en-US" sz="2800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altLang="en-US" sz="2800" dirty="0">
                <a:latin typeface="Comic Sans MS" panose="030F0702030302020204" pitchFamily="66" charset="0"/>
              </a:rPr>
              <a:t>So don’t say you haven’t been warned….</a:t>
            </a:r>
          </a:p>
        </p:txBody>
      </p:sp>
      <p:pic>
        <p:nvPicPr>
          <p:cNvPr id="16391" name="Picture 7" descr="mobile-phone-usage-while-driv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24" y="4643438"/>
            <a:ext cx="3071866" cy="23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angry-hom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24" y="1115616"/>
            <a:ext cx="301187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836613" y="251520"/>
            <a:ext cx="56880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000" b="1" dirty="0" smtClean="0">
                <a:latin typeface="Comic Sans MS" pitchFamily="66" charset="0"/>
              </a:rPr>
              <a:t>Physical </a:t>
            </a:r>
            <a:r>
              <a:rPr lang="en-GB" altLang="en-US" sz="4000" b="1" dirty="0">
                <a:latin typeface="Comic Sans MS" pitchFamily="66" charset="0"/>
              </a:rPr>
              <a:t>Information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33375" y="8435975"/>
            <a:ext cx="287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b="1">
                <a:latin typeface="Comic Sans MS" panose="030F0702030302020204" pitchFamily="66" charset="0"/>
              </a:rPr>
              <a:t>Surfing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897659" y="3935502"/>
            <a:ext cx="287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b="1" dirty="0">
                <a:latin typeface="Comic Sans MS" panose="030F0702030302020204" pitchFamily="66" charset="0"/>
              </a:rPr>
              <a:t>Skiing</a:t>
            </a:r>
            <a:endParaRPr lang="en-GB" alt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29705" name="AutoShape 9" descr="Italy Jan2008 056(2)"/>
          <p:cNvSpPr>
            <a:spLocks noChangeArrowheads="1"/>
          </p:cNvSpPr>
          <p:nvPr/>
        </p:nvSpPr>
        <p:spPr bwMode="auto">
          <a:xfrm>
            <a:off x="4076700" y="1115616"/>
            <a:ext cx="2304628" cy="2608102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6350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549275" y="3250704"/>
            <a:ext cx="287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b="1" dirty="0">
                <a:latin typeface="Comic Sans MS" panose="030F0702030302020204" pitchFamily="66" charset="0"/>
              </a:rPr>
              <a:t>Motocross</a:t>
            </a:r>
            <a:endParaRPr lang="en-GB" altLang="en-US" sz="1800" dirty="0">
              <a:latin typeface="Comic Sans MS" panose="030F0702030302020204" pitchFamily="66" charset="0"/>
            </a:endParaRPr>
          </a:p>
        </p:txBody>
      </p:sp>
      <p:pic>
        <p:nvPicPr>
          <p:cNvPr id="29713" name="Picture 17" descr="39094b8c5cdb9234a8005f790dcafc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15" y="3781276"/>
            <a:ext cx="1228725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16" name="AutoShape 20" descr="DSCF0080"/>
          <p:cNvSpPr>
            <a:spLocks noChangeArrowheads="1"/>
          </p:cNvSpPr>
          <p:nvPr/>
        </p:nvSpPr>
        <p:spPr bwMode="auto">
          <a:xfrm>
            <a:off x="549275" y="1115616"/>
            <a:ext cx="2879725" cy="2112963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6350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7" name="AutoShape 21" descr="images[1]"/>
          <p:cNvSpPr>
            <a:spLocks noChangeArrowheads="1"/>
          </p:cNvSpPr>
          <p:nvPr/>
        </p:nvSpPr>
        <p:spPr bwMode="auto">
          <a:xfrm>
            <a:off x="333375" y="6227687"/>
            <a:ext cx="2735263" cy="2160737"/>
          </a:xfrm>
          <a:prstGeom prst="roundRect">
            <a:avLst>
              <a:gd name="adj" fmla="val 16667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6350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644900" y="8507413"/>
            <a:ext cx="287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b="1">
                <a:latin typeface="Comic Sans MS" panose="030F0702030302020204" pitchFamily="66" charset="0"/>
              </a:rPr>
              <a:t>Quad biking</a:t>
            </a:r>
            <a:endParaRPr lang="en-GB" altLang="en-US" sz="1800">
              <a:latin typeface="Comic Sans MS" panose="030F0702030302020204" pitchFamily="66" charset="0"/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333375" y="4064718"/>
            <a:ext cx="21209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 dirty="0">
                <a:latin typeface="Comic Sans MS" panose="030F0702030302020204" pitchFamily="66" charset="0"/>
              </a:rPr>
              <a:t>I injured my knee in a motor bike crash. </a:t>
            </a:r>
          </a:p>
        </p:txBody>
      </p:sp>
      <p:sp>
        <p:nvSpPr>
          <p:cNvPr id="29729" name="AutoShape 33" descr="Quad at Kelvedon"/>
          <p:cNvSpPr>
            <a:spLocks noChangeArrowheads="1"/>
          </p:cNvSpPr>
          <p:nvPr/>
        </p:nvSpPr>
        <p:spPr bwMode="auto">
          <a:xfrm>
            <a:off x="3861048" y="6226670"/>
            <a:ext cx="2447925" cy="2233762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6350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3861048" y="4932040"/>
            <a:ext cx="277170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 dirty="0" smtClean="0">
                <a:latin typeface="Comic Sans MS" panose="030F0702030302020204" pitchFamily="66" charset="0"/>
              </a:rPr>
              <a:t>I </a:t>
            </a:r>
            <a:r>
              <a:rPr lang="en-GB" altLang="en-US" sz="2000" dirty="0">
                <a:latin typeface="Comic Sans MS" panose="030F0702030302020204" pitchFamily="66" charset="0"/>
              </a:rPr>
              <a:t>need to wear my knee brace when I do these things: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341438" y="-1127125"/>
            <a:ext cx="4752975" cy="225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4000">
              <a:latin typeface="GillSans ExtraBold" pitchFamily="34" charset="0"/>
            </a:endParaRPr>
          </a:p>
          <a:p>
            <a:pPr>
              <a:spcBef>
                <a:spcPct val="50000"/>
              </a:spcBef>
            </a:pPr>
            <a:endParaRPr lang="en-GB" altLang="en-US" sz="3600" i="1">
              <a:solidFill>
                <a:srgbClr val="FF0000"/>
              </a:solidFill>
              <a:latin typeface="Cooper Black" pitchFamily="18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4000" b="1">
                <a:latin typeface="Comic Sans MS" pitchFamily="66" charset="0"/>
              </a:rPr>
              <a:t>Contact </a:t>
            </a:r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1268413" y="1581150"/>
            <a:ext cx="4248150" cy="4862513"/>
          </a:xfrm>
          <a:prstGeom prst="roundRect">
            <a:avLst>
              <a:gd name="adj" fmla="val 9130"/>
            </a:avLst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412875" y="1800225"/>
            <a:ext cx="3960813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 b="1" dirty="0"/>
              <a:t>This Communication Passport belongs to:</a:t>
            </a:r>
          </a:p>
          <a:p>
            <a:pPr algn="ctr">
              <a:spcBef>
                <a:spcPct val="50000"/>
              </a:spcBef>
            </a:pPr>
            <a:r>
              <a:rPr lang="en-GB" altLang="en-US" sz="2000" dirty="0">
                <a:latin typeface="GillSans ExtraBold" pitchFamily="34" charset="0"/>
              </a:rPr>
              <a:t>Jason Boyce</a:t>
            </a:r>
          </a:p>
          <a:p>
            <a:pPr algn="ctr">
              <a:spcBef>
                <a:spcPct val="50000"/>
              </a:spcBef>
            </a:pPr>
            <a:r>
              <a:rPr lang="en-GB" altLang="en-US" sz="2000" b="1" dirty="0"/>
              <a:t>My passport was created with help from:</a:t>
            </a:r>
          </a:p>
          <a:p>
            <a:pPr algn="ctr">
              <a:spcBef>
                <a:spcPct val="50000"/>
              </a:spcBef>
            </a:pPr>
            <a:r>
              <a:rPr lang="en-GB" altLang="en-US" sz="2000" dirty="0">
                <a:latin typeface="GillSans ExtraBold" pitchFamily="34" charset="0"/>
              </a:rPr>
              <a:t>My family and friends</a:t>
            </a:r>
          </a:p>
          <a:p>
            <a:pPr algn="ctr">
              <a:spcBef>
                <a:spcPct val="50000"/>
              </a:spcBef>
            </a:pPr>
            <a:r>
              <a:rPr lang="en-GB" altLang="en-US" sz="2000" b="1" dirty="0"/>
              <a:t>Date: </a:t>
            </a:r>
            <a:r>
              <a:rPr lang="en-GB" altLang="en-US" sz="1800" dirty="0">
                <a:latin typeface="GillSans ExtraBold" pitchFamily="34" charset="0"/>
              </a:rPr>
              <a:t>1</a:t>
            </a:r>
            <a:r>
              <a:rPr lang="en-GB" altLang="en-US" sz="1800" baseline="30000" dirty="0">
                <a:latin typeface="GillSans ExtraBold" pitchFamily="34" charset="0"/>
              </a:rPr>
              <a:t>st</a:t>
            </a:r>
            <a:r>
              <a:rPr lang="en-GB" altLang="en-US" sz="1800" dirty="0">
                <a:latin typeface="GillSans ExtraBold" pitchFamily="34" charset="0"/>
              </a:rPr>
              <a:t> </a:t>
            </a:r>
            <a:r>
              <a:rPr lang="en-GB" altLang="en-US" sz="1800" dirty="0" smtClean="0">
                <a:latin typeface="GillSans ExtraBold" pitchFamily="34" charset="0"/>
              </a:rPr>
              <a:t>September 2018</a:t>
            </a:r>
            <a:endParaRPr lang="en-GB" altLang="en-US" sz="2000" b="1" dirty="0"/>
          </a:p>
          <a:p>
            <a:pPr algn="ctr">
              <a:spcBef>
                <a:spcPct val="50000"/>
              </a:spcBef>
            </a:pPr>
            <a:r>
              <a:rPr lang="en-GB" altLang="en-US" sz="1600" b="1" dirty="0"/>
              <a:t>Based on a template and ideas from</a:t>
            </a:r>
            <a:r>
              <a:rPr lang="en-GB" altLang="en-US" sz="1600" b="1" dirty="0" smtClean="0"/>
              <a:t>:</a:t>
            </a:r>
          </a:p>
          <a:p>
            <a:pPr algn="ctr">
              <a:spcBef>
                <a:spcPct val="50000"/>
              </a:spcBef>
            </a:pPr>
            <a:r>
              <a:rPr lang="en-GB" altLang="en-US" sz="1600" b="1" dirty="0" smtClean="0"/>
              <a:t>Anglia Community Enterprise (ACE)</a:t>
            </a:r>
            <a:endParaRPr lang="en-GB" altLang="en-US" sz="1600" b="1" dirty="0"/>
          </a:p>
          <a:p>
            <a:pPr algn="ctr"/>
            <a:r>
              <a:rPr lang="en-GB" altLang="en-US" b="1" dirty="0"/>
              <a:t>Speech and Language </a:t>
            </a:r>
            <a:r>
              <a:rPr lang="en-GB" altLang="en-US" b="1" dirty="0" smtClean="0"/>
              <a:t>Therapy Service</a:t>
            </a:r>
            <a:endParaRPr lang="en-GB" altLang="en-US" b="1" dirty="0"/>
          </a:p>
          <a:p>
            <a:pPr algn="ctr"/>
            <a:endParaRPr lang="en-GB" altLang="en-US" b="1" dirty="0"/>
          </a:p>
          <a:p>
            <a:pPr algn="ctr">
              <a:spcBef>
                <a:spcPct val="50000"/>
              </a:spcBef>
            </a:pPr>
            <a:endParaRPr lang="en-GB" altLang="en-US" sz="1600" b="1" dirty="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557338" y="7822381"/>
            <a:ext cx="374491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 b="1"/>
              <a:t>Address:</a:t>
            </a:r>
          </a:p>
          <a:p>
            <a:pPr algn="ctr">
              <a:spcBef>
                <a:spcPct val="50000"/>
              </a:spcBef>
            </a:pPr>
            <a:r>
              <a:rPr lang="en-GB" altLang="en-US" sz="2000">
                <a:latin typeface="GillSans ExtraBold" pitchFamily="34" charset="0"/>
              </a:rPr>
              <a:t>Jason.boyce@essex.gov.uk</a:t>
            </a: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1268413" y="7740650"/>
            <a:ext cx="4248150" cy="1008063"/>
          </a:xfrm>
          <a:prstGeom prst="roundRect">
            <a:avLst>
              <a:gd name="adj" fmla="val 16667"/>
            </a:avLst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6631" name="Picture 7" descr="envelop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8267" y="6588224"/>
            <a:ext cx="1420813" cy="788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2" name="Picture 8" descr="Business 8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6700" y="171450"/>
            <a:ext cx="2089150" cy="153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65175" y="358159"/>
            <a:ext cx="47529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b="1" dirty="0" smtClean="0">
                <a:latin typeface="Comic Sans MS" pitchFamily="66" charset="0"/>
              </a:rPr>
              <a:t>Contents </a:t>
            </a:r>
            <a:r>
              <a:rPr lang="en-GB" altLang="en-US" sz="3600" b="1" dirty="0">
                <a:latin typeface="Comic Sans MS" pitchFamily="66" charset="0"/>
              </a:rPr>
              <a:t>Page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48680" y="683568"/>
            <a:ext cx="5832475" cy="114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C00000"/>
              </a:buClr>
            </a:pPr>
            <a:endParaRPr lang="en-GB" altLang="en-US" sz="2400" dirty="0">
              <a:solidFill>
                <a:srgbClr val="FF0000"/>
              </a:solidFill>
              <a:latin typeface="+mj-lt"/>
            </a:endParaRPr>
          </a:p>
          <a:p>
            <a:pPr>
              <a:spcBef>
                <a:spcPct val="50000"/>
              </a:spcBef>
              <a:buClr>
                <a:srgbClr val="C00000"/>
              </a:buClr>
              <a:buFontTx/>
              <a:buAutoNum type="arabicPeriod" startAt="3"/>
            </a:pPr>
            <a:r>
              <a:rPr lang="en-GB" altLang="en-US" sz="2400" dirty="0" smtClean="0">
                <a:latin typeface="+mj-lt"/>
              </a:rPr>
              <a:t>  How </a:t>
            </a:r>
            <a:r>
              <a:rPr lang="en-GB" altLang="en-US" sz="2400" dirty="0">
                <a:latin typeface="+mj-lt"/>
              </a:rPr>
              <a:t>I communicate</a:t>
            </a:r>
          </a:p>
          <a:p>
            <a:pPr>
              <a:spcBef>
                <a:spcPct val="50000"/>
              </a:spcBef>
              <a:buClr>
                <a:srgbClr val="C00000"/>
              </a:buClr>
              <a:buFontTx/>
              <a:buAutoNum type="arabicPeriod" startAt="3"/>
            </a:pPr>
            <a:r>
              <a:rPr lang="en-GB" altLang="en-US" sz="2400" dirty="0" smtClean="0">
                <a:latin typeface="+mj-lt"/>
              </a:rPr>
              <a:t>  My </a:t>
            </a:r>
            <a:r>
              <a:rPr lang="en-GB" altLang="en-US" sz="2400" dirty="0">
                <a:latin typeface="+mj-lt"/>
              </a:rPr>
              <a:t>communication</a:t>
            </a:r>
          </a:p>
          <a:p>
            <a:pPr>
              <a:spcBef>
                <a:spcPct val="50000"/>
              </a:spcBef>
              <a:buClr>
                <a:srgbClr val="C00000"/>
              </a:buClr>
              <a:buFontTx/>
              <a:buAutoNum type="arabicPeriod" startAt="3"/>
            </a:pPr>
            <a:r>
              <a:rPr lang="en-GB" altLang="en-US" sz="2400" dirty="0" smtClean="0">
                <a:latin typeface="+mj-lt"/>
              </a:rPr>
              <a:t>  Things </a:t>
            </a:r>
            <a:r>
              <a:rPr lang="en-GB" altLang="en-US" sz="2400" dirty="0">
                <a:latin typeface="+mj-lt"/>
              </a:rPr>
              <a:t>I like to talk about</a:t>
            </a:r>
          </a:p>
          <a:p>
            <a:pPr>
              <a:spcBef>
                <a:spcPct val="50000"/>
              </a:spcBef>
              <a:buClr>
                <a:srgbClr val="C00000"/>
              </a:buClr>
              <a:buFontTx/>
              <a:buAutoNum type="arabicPeriod" startAt="3"/>
            </a:pPr>
            <a:r>
              <a:rPr lang="en-GB" altLang="en-US" sz="2400" dirty="0" smtClean="0">
                <a:latin typeface="+mj-lt"/>
              </a:rPr>
              <a:t>  Not </a:t>
            </a:r>
            <a:r>
              <a:rPr lang="en-GB" altLang="en-US" sz="2400" dirty="0">
                <a:latin typeface="+mj-lt"/>
              </a:rPr>
              <a:t>just words</a:t>
            </a:r>
          </a:p>
          <a:p>
            <a:pPr>
              <a:spcBef>
                <a:spcPct val="50000"/>
              </a:spcBef>
              <a:buClr>
                <a:srgbClr val="C00000"/>
              </a:buClr>
              <a:buFontTx/>
              <a:buAutoNum type="arabicPeriod" startAt="3"/>
            </a:pPr>
            <a:r>
              <a:rPr lang="en-GB" altLang="en-US" sz="2400" dirty="0" smtClean="0">
                <a:latin typeface="+mj-lt"/>
              </a:rPr>
              <a:t>  Eating </a:t>
            </a:r>
            <a:r>
              <a:rPr lang="en-GB" altLang="en-US" sz="2400" dirty="0">
                <a:latin typeface="+mj-lt"/>
              </a:rPr>
              <a:t>and drinking</a:t>
            </a:r>
          </a:p>
          <a:p>
            <a:pPr>
              <a:spcBef>
                <a:spcPct val="50000"/>
              </a:spcBef>
              <a:buClr>
                <a:srgbClr val="C00000"/>
              </a:buClr>
              <a:buFontTx/>
              <a:buAutoNum type="arabicPeriod" startAt="3"/>
            </a:pPr>
            <a:r>
              <a:rPr lang="en-GB" altLang="en-US" sz="2400" dirty="0" smtClean="0">
                <a:latin typeface="+mj-lt"/>
              </a:rPr>
              <a:t>  Food </a:t>
            </a:r>
            <a:r>
              <a:rPr lang="en-GB" altLang="en-US" sz="2400" dirty="0">
                <a:latin typeface="+mj-lt"/>
              </a:rPr>
              <a:t>and drink</a:t>
            </a:r>
          </a:p>
          <a:p>
            <a:pPr>
              <a:spcBef>
                <a:spcPct val="50000"/>
              </a:spcBef>
              <a:buClr>
                <a:srgbClr val="C00000"/>
              </a:buClr>
              <a:buFontTx/>
              <a:buAutoNum type="arabicPeriod" startAt="3"/>
            </a:pPr>
            <a:r>
              <a:rPr lang="en-GB" altLang="en-US" sz="2400" dirty="0" smtClean="0">
                <a:latin typeface="+mj-lt"/>
              </a:rPr>
              <a:t>  My </a:t>
            </a:r>
            <a:r>
              <a:rPr lang="en-GB" altLang="en-US" sz="2400" dirty="0">
                <a:latin typeface="+mj-lt"/>
              </a:rPr>
              <a:t>family</a:t>
            </a:r>
          </a:p>
          <a:p>
            <a:pPr>
              <a:spcBef>
                <a:spcPct val="50000"/>
              </a:spcBef>
              <a:buClr>
                <a:srgbClr val="C00000"/>
              </a:buClr>
              <a:buFontTx/>
              <a:buAutoNum type="arabicPeriod" startAt="3"/>
            </a:pPr>
            <a:r>
              <a:rPr lang="en-GB" altLang="en-US" sz="2400" dirty="0" smtClean="0">
                <a:latin typeface="+mj-lt"/>
              </a:rPr>
              <a:t> My </a:t>
            </a:r>
            <a:r>
              <a:rPr lang="en-GB" altLang="en-US" sz="2400" dirty="0">
                <a:latin typeface="+mj-lt"/>
              </a:rPr>
              <a:t>friends</a:t>
            </a:r>
          </a:p>
          <a:p>
            <a:pPr>
              <a:spcBef>
                <a:spcPct val="50000"/>
              </a:spcBef>
              <a:buClr>
                <a:srgbClr val="C00000"/>
              </a:buClr>
              <a:buFontTx/>
              <a:buAutoNum type="arabicPeriod" startAt="3"/>
            </a:pPr>
            <a:r>
              <a:rPr lang="en-GB" altLang="en-US" sz="2400" dirty="0" smtClean="0">
                <a:latin typeface="+mj-lt"/>
              </a:rPr>
              <a:t> Special </a:t>
            </a:r>
            <a:r>
              <a:rPr lang="en-GB" altLang="en-US" sz="2400" dirty="0">
                <a:latin typeface="+mj-lt"/>
              </a:rPr>
              <a:t>Moments &amp; Events in My Life</a:t>
            </a:r>
          </a:p>
          <a:p>
            <a:pPr>
              <a:spcBef>
                <a:spcPct val="50000"/>
              </a:spcBef>
              <a:buClr>
                <a:srgbClr val="C00000"/>
              </a:buClr>
              <a:buFontTx/>
              <a:buAutoNum type="arabicPeriod" startAt="3"/>
            </a:pPr>
            <a:r>
              <a:rPr lang="en-GB" altLang="en-US" sz="2400" dirty="0" smtClean="0">
                <a:latin typeface="+mj-lt"/>
              </a:rPr>
              <a:t> My </a:t>
            </a:r>
            <a:r>
              <a:rPr lang="en-GB" altLang="en-US" sz="2400" dirty="0">
                <a:latin typeface="+mj-lt"/>
              </a:rPr>
              <a:t>Past</a:t>
            </a:r>
          </a:p>
          <a:p>
            <a:pPr>
              <a:spcBef>
                <a:spcPct val="50000"/>
              </a:spcBef>
              <a:buClr>
                <a:srgbClr val="C00000"/>
              </a:buClr>
              <a:buFontTx/>
              <a:buAutoNum type="arabicPeriod" startAt="3"/>
            </a:pPr>
            <a:r>
              <a:rPr lang="en-GB" altLang="en-US" sz="2400" dirty="0">
                <a:latin typeface="+mj-lt"/>
              </a:rPr>
              <a:t> Fun things</a:t>
            </a:r>
          </a:p>
          <a:p>
            <a:pPr>
              <a:spcBef>
                <a:spcPct val="50000"/>
              </a:spcBef>
              <a:buClr>
                <a:srgbClr val="C00000"/>
              </a:buClr>
              <a:buFontTx/>
              <a:buAutoNum type="arabicPeriod" startAt="3"/>
            </a:pP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smtClean="0">
                <a:latin typeface="+mj-lt"/>
              </a:rPr>
              <a:t> I </a:t>
            </a:r>
            <a:r>
              <a:rPr lang="en-GB" altLang="en-US" sz="2400" dirty="0">
                <a:latin typeface="+mj-lt"/>
              </a:rPr>
              <a:t>can’t stand it</a:t>
            </a:r>
          </a:p>
          <a:p>
            <a:pPr>
              <a:spcBef>
                <a:spcPct val="50000"/>
              </a:spcBef>
              <a:buClr>
                <a:srgbClr val="C00000"/>
              </a:buClr>
              <a:buFontTx/>
              <a:buAutoNum type="arabicPeriod" startAt="3"/>
            </a:pPr>
            <a:r>
              <a:rPr lang="en-GB" altLang="en-US" sz="2400" dirty="0" smtClean="0">
                <a:latin typeface="+mj-lt"/>
              </a:rPr>
              <a:t> Physical </a:t>
            </a:r>
            <a:r>
              <a:rPr lang="en-GB" altLang="en-US" sz="2400" dirty="0">
                <a:latin typeface="+mj-lt"/>
              </a:rPr>
              <a:t>information</a:t>
            </a:r>
          </a:p>
          <a:p>
            <a:pPr>
              <a:spcBef>
                <a:spcPct val="50000"/>
              </a:spcBef>
              <a:buClr>
                <a:srgbClr val="C00000"/>
              </a:buClr>
              <a:buFontTx/>
              <a:buAutoNum type="arabicPeriod" startAt="3"/>
            </a:pPr>
            <a:r>
              <a:rPr lang="en-GB" altLang="en-US" sz="2400" dirty="0" smtClean="0">
                <a:latin typeface="+mj-lt"/>
              </a:rPr>
              <a:t> Contact</a:t>
            </a:r>
            <a:endParaRPr lang="en-GB" altLang="en-US" sz="2400" dirty="0">
              <a:latin typeface="+mj-lt"/>
            </a:endParaRPr>
          </a:p>
          <a:p>
            <a:pPr>
              <a:spcBef>
                <a:spcPct val="50000"/>
              </a:spcBef>
              <a:buClr>
                <a:srgbClr val="C00000"/>
              </a:buClr>
              <a:buFontTx/>
              <a:buAutoNum type="arabicPeriod" startAt="3"/>
            </a:pPr>
            <a:endParaRPr lang="en-GB" altLang="en-US" sz="2000" dirty="0">
              <a:latin typeface="+mj-lt"/>
            </a:endParaRPr>
          </a:p>
          <a:p>
            <a:pPr>
              <a:spcBef>
                <a:spcPct val="50000"/>
              </a:spcBef>
              <a:buClr>
                <a:srgbClr val="C00000"/>
              </a:buClr>
              <a:buFontTx/>
              <a:buAutoNum type="arabicPeriod" startAt="11"/>
            </a:pPr>
            <a:endParaRPr lang="en-GB" altLang="en-US" sz="2400" dirty="0">
              <a:latin typeface="+mj-lt"/>
            </a:endParaRPr>
          </a:p>
          <a:p>
            <a:pPr>
              <a:spcBef>
                <a:spcPct val="50000"/>
              </a:spcBef>
              <a:buClr>
                <a:srgbClr val="C00000"/>
              </a:buClr>
              <a:buFontTx/>
              <a:buAutoNum type="arabicPeriod" startAt="11"/>
            </a:pPr>
            <a:endParaRPr lang="en-GB" altLang="en-US" sz="2400" dirty="0">
              <a:latin typeface="+mj-lt"/>
            </a:endParaRPr>
          </a:p>
          <a:p>
            <a:pPr>
              <a:spcBef>
                <a:spcPct val="50000"/>
              </a:spcBef>
              <a:buClr>
                <a:srgbClr val="C00000"/>
              </a:buClr>
              <a:buFontTx/>
              <a:buAutoNum type="arabicPeriod" startAt="11"/>
            </a:pPr>
            <a:endParaRPr lang="en-GB" altLang="en-US" sz="2400" dirty="0">
              <a:latin typeface="+mj-lt"/>
            </a:endParaRPr>
          </a:p>
          <a:p>
            <a:pPr>
              <a:spcBef>
                <a:spcPct val="50000"/>
              </a:spcBef>
              <a:buClr>
                <a:srgbClr val="C00000"/>
              </a:buClr>
              <a:buFontTx/>
              <a:buAutoNum type="arabicPeriod" startAt="11"/>
            </a:pPr>
            <a:endParaRPr lang="en-GB" altLang="en-US" sz="2400" dirty="0">
              <a:latin typeface="+mj-lt"/>
            </a:endParaRPr>
          </a:p>
          <a:p>
            <a:pPr>
              <a:spcBef>
                <a:spcPct val="50000"/>
              </a:spcBef>
              <a:buClr>
                <a:srgbClr val="C00000"/>
              </a:buClr>
              <a:buFontTx/>
              <a:buAutoNum type="arabicPeriod" startAt="11"/>
            </a:pPr>
            <a:endParaRPr lang="en-GB" altLang="en-US" sz="2400" dirty="0">
              <a:latin typeface="+mj-lt"/>
            </a:endParaRPr>
          </a:p>
        </p:txBody>
      </p:sp>
      <p:pic>
        <p:nvPicPr>
          <p:cNvPr id="5124" name="Picture 4" descr="open p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5614" y="381079"/>
            <a:ext cx="1845072" cy="13336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2" name="Picture 42" descr="\\Chesfs50\EUCHomedirs\jason.boyce\Desktop\homer_failure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2" y="1436688"/>
            <a:ext cx="1628788" cy="219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2856" y="107504"/>
            <a:ext cx="5173662" cy="990203"/>
          </a:xfrm>
          <a:noFill/>
          <a:ln/>
        </p:spPr>
        <p:txBody>
          <a:bodyPr lIns="91407" tIns="45704" rIns="91407" bIns="45704"/>
          <a:lstStyle/>
          <a:p>
            <a:pPr algn="l"/>
            <a:r>
              <a:rPr lang="en-GB" altLang="en-US" sz="3600" b="1" dirty="0">
                <a:latin typeface="Comic Sans MS" panose="030F0702030302020204" pitchFamily="66" charset="0"/>
              </a:rPr>
              <a:t>How I Communicate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" y="1765300"/>
            <a:ext cx="6724650" cy="7378700"/>
          </a:xfrm>
          <a:noFill/>
          <a:ln/>
        </p:spPr>
        <p:txBody>
          <a:bodyPr lIns="91407" tIns="45704" rIns="91407" bIns="45704"/>
          <a:lstStyle/>
          <a:p>
            <a:endParaRPr lang="en-GB" altLang="en-US" dirty="0"/>
          </a:p>
          <a:p>
            <a:endParaRPr lang="en-GB" altLang="en-US" dirty="0"/>
          </a:p>
        </p:txBody>
      </p:sp>
      <p:pic>
        <p:nvPicPr>
          <p:cNvPr id="10244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1" y="107504"/>
            <a:ext cx="13716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6634163"/>
            <a:ext cx="180022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543300" y="8459788"/>
            <a:ext cx="3314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2400">
                <a:cs typeface="Times New Roman" pitchFamily="18" charset="0"/>
              </a:rPr>
              <a:t>Use the Telephone</a:t>
            </a:r>
            <a:endParaRPr lang="en-GB" altLang="en-US" sz="2400">
              <a:cs typeface="Arial" charset="0"/>
            </a:endParaRPr>
          </a:p>
        </p:txBody>
      </p:sp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33"/>
          <a:stretch>
            <a:fillRect/>
          </a:stretch>
        </p:blipFill>
        <p:spPr bwMode="auto">
          <a:xfrm>
            <a:off x="1484313" y="4221163"/>
            <a:ext cx="17287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260350" y="4932363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2800" b="1">
                <a:latin typeface="Lucida Handwriting" pitchFamily="66" charset="0"/>
                <a:cs typeface="Times New Roman" pitchFamily="18" charset="0"/>
              </a:rPr>
              <a:t>Write</a:t>
            </a:r>
            <a:endParaRPr lang="en-GB" altLang="en-US" sz="2800" b="1">
              <a:latin typeface="Lucida Handwriting" pitchFamily="66" charset="0"/>
              <a:cs typeface="Arial" charset="0"/>
            </a:endParaRP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495300" y="8388350"/>
            <a:ext cx="2286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2400">
                <a:cs typeface="Times New Roman" pitchFamily="18" charset="0"/>
              </a:rPr>
              <a:t>Use E-mail</a:t>
            </a:r>
            <a:endParaRPr lang="en-GB" altLang="en-US" sz="2400">
              <a:cs typeface="Arial" charset="0"/>
            </a:endParaRPr>
          </a:p>
        </p:txBody>
      </p:sp>
      <p:pic>
        <p:nvPicPr>
          <p:cNvPr id="10261" name="Picture 21" descr="Ema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227763"/>
            <a:ext cx="1873250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2" name="AutoShape 22"/>
          <p:cNvSpPr>
            <a:spLocks noChangeArrowheads="1"/>
          </p:cNvSpPr>
          <p:nvPr/>
        </p:nvSpPr>
        <p:spPr bwMode="auto">
          <a:xfrm>
            <a:off x="115888" y="1692275"/>
            <a:ext cx="1584325" cy="719138"/>
          </a:xfrm>
          <a:prstGeom prst="wedgeEllipseCallout">
            <a:avLst>
              <a:gd name="adj1" fmla="val 60722"/>
              <a:gd name="adj2" fmla="val 62144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altLang="en-US" sz="2400" b="1">
                <a:cs typeface="Arial" charset="0"/>
              </a:rPr>
              <a:t>Talk</a:t>
            </a:r>
          </a:p>
          <a:p>
            <a:pPr algn="ctr"/>
            <a:endParaRPr lang="en-GB" altLang="en-US" sz="2400" b="1">
              <a:cs typeface="Arial" charset="0"/>
            </a:endParaRPr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>
            <a:off x="3500438" y="1619250"/>
            <a:ext cx="1584325" cy="792163"/>
          </a:xfrm>
          <a:prstGeom prst="wedgeEllipseCallout">
            <a:avLst>
              <a:gd name="adj1" fmla="val -36773"/>
              <a:gd name="adj2" fmla="val 8587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2400" b="1">
                <a:cs typeface="Arial" charset="0"/>
              </a:rPr>
              <a:t>Listen</a:t>
            </a:r>
          </a:p>
        </p:txBody>
      </p:sp>
      <p:pic>
        <p:nvPicPr>
          <p:cNvPr id="10265" name="Picture 25" descr="ANd9GcQlB-LXdo3xH1C2FixNMZ8J2PLGqmh84hboUmGjpdPMFg4sKEQ&amp;t=1&amp;usg=__Rt4y7nGIPu7aieDS6AI7eDEiut0=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57" y="1436688"/>
            <a:ext cx="1566862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3" name="Picture 33" descr="sig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932238"/>
            <a:ext cx="15716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4076700" y="5651500"/>
            <a:ext cx="24479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2400" dirty="0">
                <a:cs typeface="Times New Roman" pitchFamily="18" charset="0"/>
              </a:rPr>
              <a:t>Use some signs</a:t>
            </a:r>
            <a:endParaRPr lang="en-GB" altLang="en-US" sz="2400" dirty="0">
              <a:cs typeface="Arial" charset="0"/>
            </a:endParaRPr>
          </a:p>
        </p:txBody>
      </p:sp>
      <p:grpSp>
        <p:nvGrpSpPr>
          <p:cNvPr id="10277" name="Group 37"/>
          <p:cNvGrpSpPr>
            <a:grpSpLocks/>
          </p:cNvGrpSpPr>
          <p:nvPr/>
        </p:nvGrpSpPr>
        <p:grpSpPr bwMode="auto">
          <a:xfrm>
            <a:off x="260350" y="4221163"/>
            <a:ext cx="3241675" cy="1473200"/>
            <a:chOff x="164" y="2659"/>
            <a:chExt cx="2042" cy="928"/>
          </a:xfrm>
        </p:grpSpPr>
        <p:pic>
          <p:nvPicPr>
            <p:cNvPr id="10275" name="Picture 3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" y="2659"/>
              <a:ext cx="1271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6" name="Text Box 36"/>
            <p:cNvSpPr txBox="1">
              <a:spLocks noChangeArrowheads="1"/>
            </p:cNvSpPr>
            <p:nvPr/>
          </p:nvSpPr>
          <p:spPr bwMode="auto">
            <a:xfrm>
              <a:off x="164" y="3107"/>
              <a:ext cx="144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GB" altLang="en-US" sz="2800" b="1">
                  <a:latin typeface="Lucida Handwriting" pitchFamily="66" charset="0"/>
                  <a:cs typeface="Times New Roman" pitchFamily="18" charset="0"/>
                </a:rPr>
                <a:t>Write</a:t>
              </a:r>
              <a:endParaRPr lang="en-GB" altLang="en-US" sz="2800" b="1">
                <a:latin typeface="Lucida Handwriting" pitchFamily="66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out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3176" y="184150"/>
            <a:ext cx="1728614" cy="10933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16185" y="263714"/>
            <a:ext cx="47529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b="1" dirty="0" smtClean="0">
                <a:latin typeface="Comic Sans MS" pitchFamily="66" charset="0"/>
              </a:rPr>
              <a:t>My </a:t>
            </a:r>
            <a:r>
              <a:rPr lang="en-GB" altLang="en-US" sz="3600" b="1" dirty="0">
                <a:latin typeface="Comic Sans MS" pitchFamily="66" charset="0"/>
              </a:rPr>
              <a:t>Communication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215900" y="2600066"/>
            <a:ext cx="3141663" cy="6289934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63500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4624" y="971600"/>
            <a:ext cx="51117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b="1" dirty="0">
                <a:latin typeface="GillSans ExtraBold" pitchFamily="34" charset="0"/>
              </a:rPr>
              <a:t>You can help me to communicate:</a:t>
            </a: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3542135" y="2600066"/>
            <a:ext cx="3141662" cy="6289934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635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33375" y="3203848"/>
            <a:ext cx="295275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+mj-lt"/>
              </a:rPr>
              <a:t> </a:t>
            </a:r>
            <a:r>
              <a:rPr lang="en-GB" altLang="en-US" sz="2000" dirty="0">
                <a:latin typeface="+mj-lt"/>
              </a:rPr>
              <a:t>Look at me while you are talking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000" dirty="0">
                <a:latin typeface="+mj-lt"/>
              </a:rPr>
              <a:t> Ask to sit down with me if I’m sitting down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000" dirty="0">
                <a:latin typeface="+mj-lt"/>
              </a:rPr>
              <a:t> Repeat things if I don’t hear first time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000" dirty="0">
                <a:latin typeface="+mj-lt"/>
              </a:rPr>
              <a:t> Sign slowly with 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000" dirty="0">
                <a:latin typeface="+mj-lt"/>
              </a:rPr>
              <a:t> </a:t>
            </a:r>
            <a:r>
              <a:rPr lang="en-GB" altLang="en-US" sz="2000" dirty="0" smtClean="0">
                <a:latin typeface="+mj-lt"/>
              </a:rPr>
              <a:t>Smile</a:t>
            </a:r>
          </a:p>
          <a:p>
            <a:pPr>
              <a:spcBef>
                <a:spcPct val="50000"/>
              </a:spcBef>
            </a:pPr>
            <a:endParaRPr lang="en-GB" altLang="en-US" sz="2000" dirty="0">
              <a:latin typeface="+mj-lt"/>
            </a:endParaRPr>
          </a:p>
          <a:p>
            <a:pPr>
              <a:spcBef>
                <a:spcPct val="50000"/>
              </a:spcBef>
            </a:pPr>
            <a:endParaRPr lang="en-GB" altLang="en-US" sz="2000" dirty="0" smtClean="0">
              <a:latin typeface="+mj-lt"/>
            </a:endParaRPr>
          </a:p>
          <a:p>
            <a:pPr>
              <a:spcBef>
                <a:spcPct val="50000"/>
              </a:spcBef>
            </a:pPr>
            <a:endParaRPr lang="en-GB" altLang="en-US" sz="2000" dirty="0">
              <a:latin typeface="+mj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000" dirty="0">
                <a:latin typeface="+mj-lt"/>
              </a:rPr>
              <a:t> Tap my shoulder to get my attention </a:t>
            </a:r>
            <a:r>
              <a:rPr lang="en-GB" altLang="en-US" sz="2000" b="1" i="1" dirty="0">
                <a:latin typeface="+mj-lt"/>
              </a:rPr>
              <a:t>especially</a:t>
            </a:r>
            <a:r>
              <a:rPr lang="en-GB" altLang="en-US" sz="2000" dirty="0">
                <a:latin typeface="+mj-lt"/>
              </a:rPr>
              <a:t> if I’m wearing my helmet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33375" y="2771800"/>
            <a:ext cx="287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b="1">
                <a:latin typeface="GillSans ExtraBold" pitchFamily="34" charset="0"/>
              </a:rPr>
              <a:t>Please Do: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644900" y="3203848"/>
            <a:ext cx="2952750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+mj-lt"/>
              </a:rPr>
              <a:t> </a:t>
            </a:r>
            <a:r>
              <a:rPr lang="en-GB" altLang="en-US" sz="2000" dirty="0">
                <a:latin typeface="+mj-lt"/>
              </a:rPr>
              <a:t>Talk while you are eating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000" dirty="0">
                <a:latin typeface="+mj-lt"/>
              </a:rPr>
              <a:t> Talk as you are walking away from 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000" dirty="0">
                <a:latin typeface="+mj-lt"/>
              </a:rPr>
              <a:t>Stand over me if I’m sitting down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000" dirty="0">
                <a:latin typeface="+mj-lt"/>
              </a:rPr>
              <a:t> Shout at me from another </a:t>
            </a:r>
            <a:r>
              <a:rPr lang="en-GB" altLang="en-US" sz="2000" dirty="0" smtClean="0">
                <a:latin typeface="+mj-lt"/>
              </a:rPr>
              <a:t>room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altLang="en-US" sz="2000" dirty="0">
              <a:latin typeface="+mj-lt"/>
            </a:endParaRPr>
          </a:p>
          <a:p>
            <a:pPr>
              <a:spcBef>
                <a:spcPct val="50000"/>
              </a:spcBef>
            </a:pPr>
            <a:endParaRPr lang="en-GB" altLang="en-US" sz="2000" dirty="0" smtClean="0">
              <a:latin typeface="+mj-lt"/>
            </a:endParaRPr>
          </a:p>
          <a:p>
            <a:pPr>
              <a:spcBef>
                <a:spcPct val="50000"/>
              </a:spcBef>
            </a:pPr>
            <a:endParaRPr lang="en-GB" altLang="en-US" sz="2000" dirty="0">
              <a:latin typeface="+mj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000" dirty="0">
                <a:latin typeface="+mj-lt"/>
              </a:rPr>
              <a:t> Interrupt me while I’m using the telephone unless </a:t>
            </a:r>
            <a:r>
              <a:rPr lang="en-GB" altLang="en-US" sz="2000" b="1" i="1" dirty="0">
                <a:latin typeface="+mj-lt"/>
              </a:rPr>
              <a:t>essential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644900" y="2771800"/>
            <a:ext cx="287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dirty="0">
                <a:latin typeface="GillSans ExtraBold" pitchFamily="34" charset="0"/>
              </a:rPr>
              <a:t> </a:t>
            </a:r>
            <a:r>
              <a:rPr lang="en-GB" altLang="en-US" sz="2400" b="1" dirty="0">
                <a:latin typeface="GillSans ExtraBold" pitchFamily="34" charset="0"/>
              </a:rPr>
              <a:t>Please Don’t:</a:t>
            </a:r>
          </a:p>
        </p:txBody>
      </p:sp>
      <p:pic>
        <p:nvPicPr>
          <p:cNvPr id="3086" name="Picture 14" descr="big red cross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1619672"/>
            <a:ext cx="935038" cy="9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1619672"/>
            <a:ext cx="93503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P:\ICE Resource\Web site\Content\Images &amp; Photos\PowerPoint photos\Helmet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5CC739"/>
              </a:clrFrom>
              <a:clrTo>
                <a:srgbClr val="5CC73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87" y="6174771"/>
            <a:ext cx="2279099" cy="170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https://encrypted-tbn0.gstatic.com/images?q=tbn:ANd9GcQthrDX9UKHodHGOdhX01Fg7KhKfA0dyE890yt5I4rAVRhWHWKNdRS0l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281" y="6220647"/>
            <a:ext cx="1952000" cy="152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76672" y="251520"/>
            <a:ext cx="583088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7" tIns="45704" rIns="91407" bIns="45704" anchor="ctr"/>
          <a:lstStyle>
            <a:lvl1pPr defTabSz="1547813">
              <a:defRPr>
                <a:solidFill>
                  <a:schemeClr val="tx1"/>
                </a:solidFill>
                <a:latin typeface="Arial" charset="0"/>
              </a:defRPr>
            </a:lvl1pPr>
            <a:lvl2pPr marL="193675" defTabSz="1547813">
              <a:defRPr>
                <a:solidFill>
                  <a:schemeClr val="tx1"/>
                </a:solidFill>
                <a:latin typeface="Arial" charset="0"/>
              </a:defRPr>
            </a:lvl2pPr>
            <a:lvl3pPr marL="387350" defTabSz="1547813">
              <a:defRPr>
                <a:solidFill>
                  <a:schemeClr val="tx1"/>
                </a:solidFill>
                <a:latin typeface="Arial" charset="0"/>
              </a:defRPr>
            </a:lvl3pPr>
            <a:lvl4pPr marL="581025" defTabSz="1547813">
              <a:defRPr>
                <a:solidFill>
                  <a:schemeClr val="tx1"/>
                </a:solidFill>
                <a:latin typeface="Arial" charset="0"/>
              </a:defRPr>
            </a:lvl4pPr>
            <a:lvl5pPr marL="774700" defTabSz="1547813">
              <a:defRPr>
                <a:solidFill>
                  <a:schemeClr val="tx1"/>
                </a:solidFill>
                <a:latin typeface="Arial" charset="0"/>
              </a:defRPr>
            </a:lvl5pPr>
            <a:lvl6pPr marL="1231900" defTabSz="1547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689100" defTabSz="1547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146300" defTabSz="1547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603500" defTabSz="1547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/>
            <a:r>
              <a:rPr lang="en-GB" altLang="en-US" sz="3600" b="1" dirty="0">
                <a:solidFill>
                  <a:schemeClr val="tx2"/>
                </a:solidFill>
                <a:latin typeface="Comic Sans MS" pitchFamily="66" charset="0"/>
              </a:rPr>
              <a:t>Things I like to</a:t>
            </a:r>
            <a:br>
              <a:rPr lang="en-GB" altLang="en-US" sz="3600" b="1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en-GB" altLang="en-US" sz="3600" b="1" dirty="0">
                <a:solidFill>
                  <a:schemeClr val="tx2"/>
                </a:solidFill>
                <a:latin typeface="Comic Sans MS" pitchFamily="66" charset="0"/>
              </a:rPr>
              <a:t>talk about</a:t>
            </a:r>
          </a:p>
        </p:txBody>
      </p:sp>
      <p:pic>
        <p:nvPicPr>
          <p:cNvPr id="8196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20" y="368301"/>
            <a:ext cx="1741636" cy="117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214" name="Group 22"/>
          <p:cNvGrpSpPr>
            <a:grpSpLocks/>
          </p:cNvGrpSpPr>
          <p:nvPr/>
        </p:nvGrpSpPr>
        <p:grpSpPr bwMode="auto">
          <a:xfrm>
            <a:off x="4221733" y="1775520"/>
            <a:ext cx="2375619" cy="2725043"/>
            <a:chOff x="2614" y="1474"/>
            <a:chExt cx="1179" cy="1361"/>
          </a:xfrm>
        </p:grpSpPr>
        <p:pic>
          <p:nvPicPr>
            <p:cNvPr id="8198" name="Picture 6" descr="tz25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4" y="1610"/>
              <a:ext cx="1179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3" name="Rectangle 11"/>
            <p:cNvSpPr>
              <a:spLocks noChangeArrowheads="1"/>
            </p:cNvSpPr>
            <p:nvPr/>
          </p:nvSpPr>
          <p:spPr bwMode="auto">
            <a:xfrm>
              <a:off x="2824" y="2441"/>
              <a:ext cx="96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000" dirty="0">
                  <a:latin typeface="Comic Sans MS" pitchFamily="66" charset="0"/>
                </a:rPr>
                <a:t>Motorbikes</a:t>
              </a:r>
            </a:p>
          </p:txBody>
        </p:sp>
        <p:sp>
          <p:nvSpPr>
            <p:cNvPr id="8209" name="AutoShape 17"/>
            <p:cNvSpPr>
              <a:spLocks noChangeArrowheads="1"/>
            </p:cNvSpPr>
            <p:nvPr/>
          </p:nvSpPr>
          <p:spPr bwMode="auto">
            <a:xfrm>
              <a:off x="2614" y="1474"/>
              <a:ext cx="1179" cy="1361"/>
            </a:xfrm>
            <a:prstGeom prst="roundRect">
              <a:avLst>
                <a:gd name="adj" fmla="val 16667"/>
              </a:avLst>
            </a:prstGeom>
            <a:noFill/>
            <a:ln w="635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>
            <a:off x="391220" y="3995936"/>
            <a:ext cx="2461716" cy="2842078"/>
            <a:chOff x="255" y="2789"/>
            <a:chExt cx="1179" cy="1397"/>
          </a:xfrm>
        </p:grpSpPr>
        <p:pic>
          <p:nvPicPr>
            <p:cNvPr id="8200" name="Picture 8" descr="261295667_f6d8d30dd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" y="2925"/>
              <a:ext cx="998" cy="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4" name="Rectangle 12"/>
            <p:cNvSpPr>
              <a:spLocks noChangeArrowheads="1"/>
            </p:cNvSpPr>
            <p:nvPr/>
          </p:nvSpPr>
          <p:spPr bwMode="auto">
            <a:xfrm>
              <a:off x="613" y="3936"/>
              <a:ext cx="54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000" dirty="0">
                  <a:latin typeface="Comic Sans MS" pitchFamily="66" charset="0"/>
                </a:rPr>
                <a:t>Music</a:t>
              </a:r>
            </a:p>
          </p:txBody>
        </p:sp>
        <p:sp>
          <p:nvSpPr>
            <p:cNvPr id="8210" name="AutoShape 18"/>
            <p:cNvSpPr>
              <a:spLocks noChangeArrowheads="1"/>
            </p:cNvSpPr>
            <p:nvPr/>
          </p:nvSpPr>
          <p:spPr bwMode="auto">
            <a:xfrm>
              <a:off x="255" y="2789"/>
              <a:ext cx="1179" cy="1361"/>
            </a:xfrm>
            <a:prstGeom prst="roundRect">
              <a:avLst>
                <a:gd name="adj" fmla="val 16667"/>
              </a:avLst>
            </a:prstGeom>
            <a:noFill/>
            <a:ln w="635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4149080" y="5940152"/>
            <a:ext cx="1181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dirty="0">
                <a:latin typeface="Comic Sans MS" pitchFamily="66" charset="0"/>
              </a:rPr>
              <a:t>My work</a:t>
            </a:r>
          </a:p>
        </p:txBody>
      </p:sp>
      <p:sp>
        <p:nvSpPr>
          <p:cNvPr id="8211" name="AutoShape 19"/>
          <p:cNvSpPr>
            <a:spLocks noChangeArrowheads="1"/>
          </p:cNvSpPr>
          <p:nvPr/>
        </p:nvSpPr>
        <p:spPr bwMode="auto">
          <a:xfrm>
            <a:off x="3212976" y="4715421"/>
            <a:ext cx="3384376" cy="1728787"/>
          </a:xfrm>
          <a:prstGeom prst="roundRect">
            <a:avLst>
              <a:gd name="adj" fmla="val 16667"/>
            </a:avLst>
          </a:prstGeom>
          <a:noFill/>
          <a:ln w="635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236" name="Group 44"/>
          <p:cNvGrpSpPr>
            <a:grpSpLocks/>
          </p:cNvGrpSpPr>
          <p:nvPr/>
        </p:nvGrpSpPr>
        <p:grpSpPr bwMode="auto">
          <a:xfrm>
            <a:off x="43358" y="7012684"/>
            <a:ext cx="4465762" cy="1893191"/>
            <a:chOff x="28" y="4498"/>
            <a:chExt cx="2450" cy="1112"/>
          </a:xfrm>
        </p:grpSpPr>
        <p:pic>
          <p:nvPicPr>
            <p:cNvPr id="8235" name="Picture 43" descr="Phone pictures April 2007 0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" y="4690"/>
              <a:ext cx="2313" cy="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6" name="Rectangle 14"/>
            <p:cNvSpPr>
              <a:spLocks noChangeArrowheads="1"/>
            </p:cNvSpPr>
            <p:nvPr/>
          </p:nvSpPr>
          <p:spPr bwMode="auto">
            <a:xfrm>
              <a:off x="28" y="5329"/>
              <a:ext cx="245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GB" altLang="en-US" sz="2000">
                  <a:latin typeface="Comic Sans MS" pitchFamily="66" charset="0"/>
                </a:rPr>
                <a:t>My holidays and places I visit</a:t>
              </a:r>
            </a:p>
          </p:txBody>
        </p:sp>
        <p:sp>
          <p:nvSpPr>
            <p:cNvPr id="8225" name="AutoShape 33"/>
            <p:cNvSpPr>
              <a:spLocks noChangeArrowheads="1"/>
            </p:cNvSpPr>
            <p:nvPr/>
          </p:nvSpPr>
          <p:spPr bwMode="auto">
            <a:xfrm>
              <a:off x="119" y="4498"/>
              <a:ext cx="2314" cy="1112"/>
            </a:xfrm>
            <a:prstGeom prst="roundRect">
              <a:avLst>
                <a:gd name="adj" fmla="val 16667"/>
              </a:avLst>
            </a:prstGeom>
            <a:noFill/>
            <a:ln w="635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230" name="Group 38"/>
          <p:cNvGrpSpPr>
            <a:grpSpLocks/>
          </p:cNvGrpSpPr>
          <p:nvPr/>
        </p:nvGrpSpPr>
        <p:grpSpPr bwMode="auto">
          <a:xfrm>
            <a:off x="4582220" y="6621954"/>
            <a:ext cx="2015132" cy="2342659"/>
            <a:chOff x="436" y="4286"/>
            <a:chExt cx="1179" cy="1361"/>
          </a:xfrm>
        </p:grpSpPr>
        <p:sp>
          <p:nvSpPr>
            <p:cNvPr id="8207" name="Rectangle 15"/>
            <p:cNvSpPr>
              <a:spLocks noChangeArrowheads="1"/>
            </p:cNvSpPr>
            <p:nvPr/>
          </p:nvSpPr>
          <p:spPr bwMode="auto">
            <a:xfrm>
              <a:off x="604" y="5356"/>
              <a:ext cx="8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000" dirty="0">
                  <a:latin typeface="Comic Sans MS" pitchFamily="66" charset="0"/>
                </a:rPr>
                <a:t>New ideas</a:t>
              </a:r>
            </a:p>
          </p:txBody>
        </p:sp>
        <p:sp>
          <p:nvSpPr>
            <p:cNvPr id="8220" name="AutoShape 28"/>
            <p:cNvSpPr>
              <a:spLocks noChangeArrowheads="1"/>
            </p:cNvSpPr>
            <p:nvPr/>
          </p:nvSpPr>
          <p:spPr bwMode="auto">
            <a:xfrm>
              <a:off x="436" y="4286"/>
              <a:ext cx="1179" cy="1361"/>
            </a:xfrm>
            <a:prstGeom prst="roundRect">
              <a:avLst>
                <a:gd name="adj" fmla="val 16667"/>
              </a:avLst>
            </a:prstGeom>
            <a:noFill/>
            <a:ln w="635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8227" name="Picture 35" descr="Idea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" y="4286"/>
              <a:ext cx="409" cy="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29" name="Picture 37" descr="Tristan-1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" y="4513"/>
              <a:ext cx="560" cy="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32656" y="1835696"/>
            <a:ext cx="3168650" cy="2016505"/>
            <a:chOff x="404813" y="2700338"/>
            <a:chExt cx="3168650" cy="1655762"/>
          </a:xfrm>
        </p:grpSpPr>
        <p:sp>
          <p:nvSpPr>
            <p:cNvPr id="8231" name="AutoShape 39" descr="Viva Las Vegas 2007 038"/>
            <p:cNvSpPr>
              <a:spLocks noChangeArrowheads="1"/>
            </p:cNvSpPr>
            <p:nvPr/>
          </p:nvSpPr>
          <p:spPr bwMode="auto">
            <a:xfrm>
              <a:off x="404813" y="2700338"/>
              <a:ext cx="3168650" cy="162083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9"/>
              <a:srcRect/>
              <a:stretch>
                <a:fillRect/>
              </a:stretch>
            </a:blipFill>
            <a:ln w="635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549275" y="3959225"/>
              <a:ext cx="29178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000" b="1" dirty="0">
                  <a:solidFill>
                    <a:schemeClr val="bg1"/>
                  </a:solidFill>
                  <a:latin typeface="Comic Sans MS" pitchFamily="66" charset="0"/>
                </a:rPr>
                <a:t>My family and friends</a:t>
              </a:r>
            </a:p>
          </p:txBody>
        </p:sp>
      </p:grpSp>
      <p:pic>
        <p:nvPicPr>
          <p:cNvPr id="28" name="Picture 5" descr="ICE LogoNEW20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137" y="4859437"/>
            <a:ext cx="2910183" cy="122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19" name="Picture 27" descr="\\Chesfs50\EUCHomedirs\jason.boyce\Desktop\homer_failure1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5" b="19609"/>
          <a:stretch/>
        </p:blipFill>
        <p:spPr bwMode="auto">
          <a:xfrm>
            <a:off x="1700808" y="125498"/>
            <a:ext cx="1250151" cy="193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054497" y="125413"/>
            <a:ext cx="583088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7" tIns="45704" rIns="91407" bIns="45704"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GB" altLang="en-US" sz="3600" b="1" dirty="0">
                <a:latin typeface="Comic Sans MS" panose="030F0702030302020204" pitchFamily="66" charset="0"/>
              </a:rPr>
              <a:t>Not just words…. 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188913" y="539750"/>
            <a:ext cx="1584325" cy="719138"/>
          </a:xfrm>
          <a:prstGeom prst="wedgeEllipseCallout">
            <a:avLst>
              <a:gd name="adj1" fmla="val 60722"/>
              <a:gd name="adj2" fmla="val 62144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altLang="en-US" sz="1600" b="1">
                <a:cs typeface="Arial" charset="0"/>
              </a:rPr>
              <a:t>Blah blah blah</a:t>
            </a:r>
          </a:p>
          <a:p>
            <a:pPr algn="ctr"/>
            <a:endParaRPr lang="en-GB" altLang="en-US" sz="1600" b="1">
              <a:cs typeface="Arial" charset="0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15888" y="2123728"/>
            <a:ext cx="567014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 b="1" dirty="0">
                <a:solidFill>
                  <a:schemeClr val="tx2"/>
                </a:solidFill>
              </a:rPr>
              <a:t>Check out my facial expressions and body language….. </a:t>
            </a:r>
            <a:endParaRPr lang="en-GB" altLang="en-US" sz="1600" b="1" dirty="0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484784" y="2627784"/>
            <a:ext cx="53992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 b="1" dirty="0">
                <a:solidFill>
                  <a:schemeClr val="tx2"/>
                </a:solidFill>
              </a:rPr>
              <a:t>……..does this help you understand what I’m saying?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2651300" y="6659563"/>
            <a:ext cx="16417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 dirty="0">
                <a:solidFill>
                  <a:schemeClr val="tx2"/>
                </a:solidFill>
              </a:rPr>
              <a:t>Definitely happy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4681858" y="5004048"/>
            <a:ext cx="191549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600" dirty="0">
                <a:solidFill>
                  <a:schemeClr val="tx2"/>
                </a:solidFill>
              </a:rPr>
              <a:t>I need to think about this.</a:t>
            </a:r>
          </a:p>
          <a:p>
            <a:r>
              <a:rPr lang="en-GB" altLang="en-US" sz="1600" dirty="0">
                <a:solidFill>
                  <a:schemeClr val="tx2"/>
                </a:solidFill>
              </a:rPr>
              <a:t>You need to give me a minute before I will reply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142875" y="5076825"/>
            <a:ext cx="2133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1600" dirty="0">
                <a:solidFill>
                  <a:schemeClr val="tx2"/>
                </a:solidFill>
              </a:rPr>
              <a:t>“Do I think this is a good idea?”</a:t>
            </a:r>
          </a:p>
          <a:p>
            <a:pPr algn="ctr"/>
            <a:endParaRPr lang="en-GB" altLang="en-US" sz="1600" dirty="0">
              <a:solidFill>
                <a:schemeClr val="tx2"/>
              </a:solidFill>
            </a:endParaRPr>
          </a:p>
          <a:p>
            <a:pPr algn="ctr"/>
            <a:r>
              <a:rPr lang="en-GB" altLang="en-US" sz="1600" dirty="0">
                <a:solidFill>
                  <a:schemeClr val="tx2"/>
                </a:solidFill>
              </a:rPr>
              <a:t>I doubt it……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4295572" y="8625934"/>
            <a:ext cx="25898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 dirty="0">
                <a:solidFill>
                  <a:schemeClr val="tx2"/>
                </a:solidFill>
              </a:rPr>
              <a:t>Mr Angry, best keep away!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576146" y="8604250"/>
            <a:ext cx="14024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 dirty="0">
                <a:solidFill>
                  <a:schemeClr val="tx2"/>
                </a:solidFill>
              </a:rPr>
              <a:t>Need coffee!!</a:t>
            </a:r>
          </a:p>
        </p:txBody>
      </p:sp>
      <p:sp>
        <p:nvSpPr>
          <p:cNvPr id="33809" name="AutoShape 17" descr="Picture8"/>
          <p:cNvSpPr>
            <a:spLocks noChangeArrowheads="1"/>
          </p:cNvSpPr>
          <p:nvPr/>
        </p:nvSpPr>
        <p:spPr bwMode="auto">
          <a:xfrm>
            <a:off x="2708920" y="4932363"/>
            <a:ext cx="1511300" cy="1655762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63500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11" name="AutoShape 19" descr="Picture2"/>
          <p:cNvSpPr>
            <a:spLocks noChangeArrowheads="1"/>
          </p:cNvSpPr>
          <p:nvPr/>
        </p:nvSpPr>
        <p:spPr bwMode="auto">
          <a:xfrm>
            <a:off x="4797425" y="3203575"/>
            <a:ext cx="1512888" cy="1728788"/>
          </a:xfrm>
          <a:prstGeom prst="roundRect">
            <a:avLst>
              <a:gd name="adj" fmla="val 16667"/>
            </a:avLst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489" r="98046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635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12" name="AutoShape 20" descr="Picture7"/>
          <p:cNvSpPr>
            <a:spLocks noChangeArrowheads="1"/>
          </p:cNvSpPr>
          <p:nvPr/>
        </p:nvSpPr>
        <p:spPr bwMode="auto">
          <a:xfrm>
            <a:off x="476250" y="3203575"/>
            <a:ext cx="1512888" cy="1728788"/>
          </a:xfrm>
          <a:prstGeom prst="roundRect">
            <a:avLst>
              <a:gd name="adj" fmla="val 16667"/>
            </a:avLst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1411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6350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13" name="AutoShape 21" descr="Picture6"/>
          <p:cNvSpPr>
            <a:spLocks noChangeArrowheads="1"/>
          </p:cNvSpPr>
          <p:nvPr/>
        </p:nvSpPr>
        <p:spPr bwMode="auto">
          <a:xfrm>
            <a:off x="4797003" y="6804025"/>
            <a:ext cx="1584325" cy="1727200"/>
          </a:xfrm>
          <a:prstGeom prst="roundRect">
            <a:avLst>
              <a:gd name="adj" fmla="val 16667"/>
            </a:avLst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54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635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14" name="AutoShape 22" descr="Picture5"/>
          <p:cNvSpPr>
            <a:spLocks noChangeArrowheads="1"/>
          </p:cNvSpPr>
          <p:nvPr/>
        </p:nvSpPr>
        <p:spPr bwMode="auto">
          <a:xfrm>
            <a:off x="549275" y="6804025"/>
            <a:ext cx="1512888" cy="1727200"/>
          </a:xfrm>
          <a:prstGeom prst="roundRect">
            <a:avLst>
              <a:gd name="adj" fmla="val 16667"/>
            </a:avLst>
          </a:prstGeom>
          <a:blipFill dpi="0"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99" b="100000" l="368" r="98711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6350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51644" y="179512"/>
            <a:ext cx="482562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b="1" dirty="0">
                <a:latin typeface="Comic Sans MS" pitchFamily="66" charset="0"/>
              </a:rPr>
              <a:t>Eating</a:t>
            </a:r>
            <a:r>
              <a:rPr lang="en-GB" altLang="en-US" sz="4000" b="1" dirty="0">
                <a:latin typeface="Comic Sans MS" pitchFamily="66" charset="0"/>
              </a:rPr>
              <a:t> and Drinking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88913" y="2339752"/>
            <a:ext cx="6408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>
                <a:latin typeface="+mj-lt"/>
              </a:rPr>
              <a:t>Things I like: 			Things I don’t like:</a:t>
            </a:r>
          </a:p>
        </p:txBody>
      </p:sp>
      <p:sp>
        <p:nvSpPr>
          <p:cNvPr id="4113" name="AutoShape 17"/>
          <p:cNvSpPr>
            <a:spLocks noChangeArrowheads="1"/>
          </p:cNvSpPr>
          <p:nvPr/>
        </p:nvSpPr>
        <p:spPr bwMode="auto">
          <a:xfrm>
            <a:off x="1844675" y="3132138"/>
            <a:ext cx="1368425" cy="55245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635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600" b="1"/>
              <a:t>Coffee</a:t>
            </a:r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>
            <a:off x="1844675" y="5532438"/>
            <a:ext cx="1368425" cy="55245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635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600" b="1"/>
              <a:t>Guinness</a:t>
            </a:r>
          </a:p>
        </p:txBody>
      </p:sp>
      <p:sp>
        <p:nvSpPr>
          <p:cNvPr id="4115" name="AutoShape 19"/>
          <p:cNvSpPr>
            <a:spLocks noChangeArrowheads="1"/>
          </p:cNvSpPr>
          <p:nvPr/>
        </p:nvSpPr>
        <p:spPr bwMode="auto">
          <a:xfrm>
            <a:off x="5229225" y="3132138"/>
            <a:ext cx="1368425" cy="541337"/>
          </a:xfrm>
          <a:prstGeom prst="roundRect">
            <a:avLst>
              <a:gd name="adj" fmla="val 16667"/>
            </a:avLst>
          </a:prstGeom>
          <a:solidFill>
            <a:srgbClr val="FF0000">
              <a:alpha val="35001"/>
            </a:srgbClr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600" b="1"/>
              <a:t>Apple juice</a:t>
            </a:r>
          </a:p>
        </p:txBody>
      </p:sp>
      <p:sp>
        <p:nvSpPr>
          <p:cNvPr id="4117" name="AutoShape 21"/>
          <p:cNvSpPr>
            <a:spLocks noChangeArrowheads="1"/>
          </p:cNvSpPr>
          <p:nvPr/>
        </p:nvSpPr>
        <p:spPr bwMode="auto">
          <a:xfrm>
            <a:off x="5229225" y="5508625"/>
            <a:ext cx="1368425" cy="541338"/>
          </a:xfrm>
          <a:prstGeom prst="roundRect">
            <a:avLst>
              <a:gd name="adj" fmla="val 16667"/>
            </a:avLst>
          </a:prstGeom>
          <a:solidFill>
            <a:srgbClr val="FF0000">
              <a:alpha val="35001"/>
            </a:srgbClr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600" b="1"/>
              <a:t>Olives</a:t>
            </a:r>
          </a:p>
        </p:txBody>
      </p:sp>
      <p:sp>
        <p:nvSpPr>
          <p:cNvPr id="4121" name="AutoShape 25"/>
          <p:cNvSpPr>
            <a:spLocks noChangeArrowheads="1"/>
          </p:cNvSpPr>
          <p:nvPr/>
        </p:nvSpPr>
        <p:spPr bwMode="auto">
          <a:xfrm>
            <a:off x="5229225" y="8062913"/>
            <a:ext cx="1368425" cy="541337"/>
          </a:xfrm>
          <a:prstGeom prst="roundRect">
            <a:avLst>
              <a:gd name="adj" fmla="val 16667"/>
            </a:avLst>
          </a:prstGeom>
          <a:solidFill>
            <a:srgbClr val="FF0000">
              <a:alpha val="35001"/>
            </a:srgbClr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600" b="1"/>
              <a:t>Vimto</a:t>
            </a:r>
          </a:p>
        </p:txBody>
      </p:sp>
      <p:sp>
        <p:nvSpPr>
          <p:cNvPr id="4130" name="AutoShape 34" descr="images[5]"/>
          <p:cNvSpPr>
            <a:spLocks noChangeArrowheads="1"/>
          </p:cNvSpPr>
          <p:nvPr/>
        </p:nvSpPr>
        <p:spPr bwMode="auto">
          <a:xfrm>
            <a:off x="260350" y="7812088"/>
            <a:ext cx="1441450" cy="1046162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635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31" name="AutoShape 35"/>
          <p:cNvSpPr>
            <a:spLocks noChangeArrowheads="1"/>
          </p:cNvSpPr>
          <p:nvPr/>
        </p:nvSpPr>
        <p:spPr bwMode="auto">
          <a:xfrm>
            <a:off x="1844675" y="8027988"/>
            <a:ext cx="1368425" cy="55245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635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600" b="1"/>
              <a:t>Pizza</a:t>
            </a:r>
          </a:p>
        </p:txBody>
      </p: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260350" y="5311775"/>
            <a:ext cx="1441450" cy="1131888"/>
            <a:chOff x="164" y="3061"/>
            <a:chExt cx="908" cy="713"/>
          </a:xfrm>
        </p:grpSpPr>
        <p:sp>
          <p:nvSpPr>
            <p:cNvPr id="4128" name="AutoShape 32"/>
            <p:cNvSpPr>
              <a:spLocks noChangeArrowheads="1"/>
            </p:cNvSpPr>
            <p:nvPr/>
          </p:nvSpPr>
          <p:spPr bwMode="auto">
            <a:xfrm>
              <a:off x="164" y="3061"/>
              <a:ext cx="908" cy="659"/>
            </a:xfrm>
            <a:prstGeom prst="roundRect">
              <a:avLst>
                <a:gd name="adj" fmla="val 16667"/>
              </a:avLst>
            </a:prstGeom>
            <a:noFill/>
            <a:ln w="635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4123" name="Picture 27" descr="guinness1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" y="3061"/>
              <a:ext cx="584" cy="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3573463" y="7812088"/>
            <a:ext cx="1439862" cy="1060450"/>
            <a:chOff x="2251" y="4876"/>
            <a:chExt cx="907" cy="668"/>
          </a:xfrm>
        </p:grpSpPr>
        <p:sp>
          <p:nvSpPr>
            <p:cNvPr id="4132" name="AutoShape 36"/>
            <p:cNvSpPr>
              <a:spLocks noChangeArrowheads="1"/>
            </p:cNvSpPr>
            <p:nvPr/>
          </p:nvSpPr>
          <p:spPr bwMode="auto">
            <a:xfrm>
              <a:off x="2251" y="4876"/>
              <a:ext cx="907" cy="658"/>
            </a:xfrm>
            <a:prstGeom prst="roundRect">
              <a:avLst>
                <a:gd name="adj" fmla="val 16667"/>
              </a:avLst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>
                      <a:alpha val="35001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4135" name="Picture 39" descr="vimto-lr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4" y="4876"/>
              <a:ext cx="668" cy="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37" name="AutoShape 41"/>
          <p:cNvSpPr>
            <a:spLocks noChangeArrowheads="1"/>
          </p:cNvSpPr>
          <p:nvPr/>
        </p:nvSpPr>
        <p:spPr bwMode="auto">
          <a:xfrm>
            <a:off x="1844675" y="4356100"/>
            <a:ext cx="1368425" cy="55245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635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600" b="1"/>
              <a:t>Chilli</a:t>
            </a:r>
          </a:p>
        </p:txBody>
      </p:sp>
      <p:sp>
        <p:nvSpPr>
          <p:cNvPr id="4138" name="AutoShape 42"/>
          <p:cNvSpPr>
            <a:spLocks noChangeArrowheads="1"/>
          </p:cNvSpPr>
          <p:nvPr/>
        </p:nvSpPr>
        <p:spPr bwMode="auto">
          <a:xfrm>
            <a:off x="5229225" y="4356100"/>
            <a:ext cx="1368425" cy="541338"/>
          </a:xfrm>
          <a:prstGeom prst="roundRect">
            <a:avLst>
              <a:gd name="adj" fmla="val 16667"/>
            </a:avLst>
          </a:prstGeom>
          <a:solidFill>
            <a:srgbClr val="FF0000">
              <a:alpha val="35001"/>
            </a:srgbClr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600" b="1"/>
              <a:t>Sweets</a:t>
            </a:r>
          </a:p>
        </p:txBody>
      </p:sp>
      <p:sp>
        <p:nvSpPr>
          <p:cNvPr id="4139" name="AutoShape 43"/>
          <p:cNvSpPr>
            <a:spLocks noChangeArrowheads="1"/>
          </p:cNvSpPr>
          <p:nvPr/>
        </p:nvSpPr>
        <p:spPr bwMode="auto">
          <a:xfrm>
            <a:off x="1844675" y="6804025"/>
            <a:ext cx="1368425" cy="55245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635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600" b="1"/>
              <a:t>Bananas</a:t>
            </a:r>
          </a:p>
        </p:txBody>
      </p:sp>
      <p:sp>
        <p:nvSpPr>
          <p:cNvPr id="4141" name="AutoShape 45"/>
          <p:cNvSpPr>
            <a:spLocks noChangeArrowheads="1"/>
          </p:cNvSpPr>
          <p:nvPr/>
        </p:nvSpPr>
        <p:spPr bwMode="auto">
          <a:xfrm>
            <a:off x="5229225" y="6767513"/>
            <a:ext cx="1368425" cy="541337"/>
          </a:xfrm>
          <a:prstGeom prst="roundRect">
            <a:avLst>
              <a:gd name="adj" fmla="val 16667"/>
            </a:avLst>
          </a:prstGeom>
          <a:solidFill>
            <a:srgbClr val="FF0000">
              <a:alpha val="35001"/>
            </a:srgbClr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600" b="1"/>
              <a:t>Aubergines</a:t>
            </a:r>
          </a:p>
        </p:txBody>
      </p:sp>
      <p:sp>
        <p:nvSpPr>
          <p:cNvPr id="4142" name="AutoShape 46" descr="ChiliTacos-4"/>
          <p:cNvSpPr>
            <a:spLocks noChangeArrowheads="1"/>
          </p:cNvSpPr>
          <p:nvPr/>
        </p:nvSpPr>
        <p:spPr bwMode="auto">
          <a:xfrm>
            <a:off x="260350" y="4102100"/>
            <a:ext cx="1441450" cy="1046163"/>
          </a:xfrm>
          <a:prstGeom prst="roundRect">
            <a:avLst>
              <a:gd name="adj" fmla="val 16667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635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4145" name="Picture 49" descr="homer_be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066" y="899592"/>
            <a:ext cx="1327150" cy="13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52" name="Group 56"/>
          <p:cNvGrpSpPr>
            <a:grpSpLocks/>
          </p:cNvGrpSpPr>
          <p:nvPr/>
        </p:nvGrpSpPr>
        <p:grpSpPr bwMode="auto">
          <a:xfrm>
            <a:off x="260350" y="6550025"/>
            <a:ext cx="1441450" cy="1052513"/>
            <a:chOff x="164" y="4126"/>
            <a:chExt cx="908" cy="663"/>
          </a:xfrm>
        </p:grpSpPr>
        <p:sp>
          <p:nvSpPr>
            <p:cNvPr id="4129" name="AutoShape 33"/>
            <p:cNvSpPr>
              <a:spLocks noChangeArrowheads="1"/>
            </p:cNvSpPr>
            <p:nvPr/>
          </p:nvSpPr>
          <p:spPr bwMode="auto">
            <a:xfrm>
              <a:off x="164" y="4126"/>
              <a:ext cx="908" cy="659"/>
            </a:xfrm>
            <a:prstGeom prst="roundRect">
              <a:avLst>
                <a:gd name="adj" fmla="val 16667"/>
              </a:avLst>
            </a:prstGeom>
            <a:noFill/>
            <a:ln w="635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4151" name="Picture 55" descr="ANd9GcSE-yjpcxuwoppf74yGnQzPRhtkqbzA7RKfe2u2wDFaZJWgIhU&amp;t=1&amp;usg=__Cw7qHmkYBcVY3HJJl1p8TKkOAdU=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" y="4150"/>
              <a:ext cx="816" cy="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55" name="Group 59"/>
          <p:cNvGrpSpPr>
            <a:grpSpLocks/>
          </p:cNvGrpSpPr>
          <p:nvPr/>
        </p:nvGrpSpPr>
        <p:grpSpPr bwMode="auto">
          <a:xfrm>
            <a:off x="3573463" y="5292725"/>
            <a:ext cx="1439862" cy="1079500"/>
            <a:chOff x="2251" y="3334"/>
            <a:chExt cx="907" cy="680"/>
          </a:xfrm>
        </p:grpSpPr>
        <p:sp>
          <p:nvSpPr>
            <p:cNvPr id="4127" name="AutoShape 31"/>
            <p:cNvSpPr>
              <a:spLocks noChangeArrowheads="1"/>
            </p:cNvSpPr>
            <p:nvPr/>
          </p:nvSpPr>
          <p:spPr bwMode="auto">
            <a:xfrm>
              <a:off x="2251" y="3356"/>
              <a:ext cx="907" cy="658"/>
            </a:xfrm>
            <a:prstGeom prst="roundRect">
              <a:avLst>
                <a:gd name="adj" fmla="val 16667"/>
              </a:avLst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>
                      <a:alpha val="35001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4154" name="Picture 58" descr="ANd9GcRpZpYR_tpW2ylvkqr8j_R_5v2ULkakeKh6sofqLQceD_YH-EI&amp;t=1&amp;usg=__180za9W5pD-YrszKjkfPk8ZSEhE=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1" y="3334"/>
              <a:ext cx="680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61" name="AutoShape 65" descr="9k="/>
          <p:cNvSpPr>
            <a:spLocks noChangeAspect="1" noChangeArrowheads="1"/>
          </p:cNvSpPr>
          <p:nvPr/>
        </p:nvSpPr>
        <p:spPr bwMode="auto">
          <a:xfrm>
            <a:off x="2857500" y="3790950"/>
            <a:ext cx="1143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164" name="Group 68"/>
          <p:cNvGrpSpPr>
            <a:grpSpLocks/>
          </p:cNvGrpSpPr>
          <p:nvPr/>
        </p:nvGrpSpPr>
        <p:grpSpPr bwMode="auto">
          <a:xfrm>
            <a:off x="3573463" y="6588125"/>
            <a:ext cx="1439862" cy="1009650"/>
            <a:chOff x="2251" y="4150"/>
            <a:chExt cx="907" cy="636"/>
          </a:xfrm>
        </p:grpSpPr>
        <p:sp>
          <p:nvSpPr>
            <p:cNvPr id="4140" name="AutoShape 44"/>
            <p:cNvSpPr>
              <a:spLocks noChangeArrowheads="1"/>
            </p:cNvSpPr>
            <p:nvPr/>
          </p:nvSpPr>
          <p:spPr bwMode="auto">
            <a:xfrm>
              <a:off x="2251" y="4150"/>
              <a:ext cx="907" cy="636"/>
            </a:xfrm>
            <a:prstGeom prst="roundRect">
              <a:avLst>
                <a:gd name="adj" fmla="val 16667"/>
              </a:avLst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>
                      <a:alpha val="35001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4163" name="Picture 67" descr="ANd9GcSoSUdDLZVnw7XtbZJTc1YXnAjpBPLJuJF9DDsrxtOaRC9dYYg&amp;t=1&amp;usg=__NV6tx78zI9hY9KP3S2oEX9gqJaE=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2" y="4195"/>
              <a:ext cx="680" cy="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67" name="Group 71"/>
          <p:cNvGrpSpPr>
            <a:grpSpLocks/>
          </p:cNvGrpSpPr>
          <p:nvPr/>
        </p:nvGrpSpPr>
        <p:grpSpPr bwMode="auto">
          <a:xfrm>
            <a:off x="260350" y="2916238"/>
            <a:ext cx="1441450" cy="1046162"/>
            <a:chOff x="164" y="1837"/>
            <a:chExt cx="908" cy="659"/>
          </a:xfrm>
        </p:grpSpPr>
        <p:sp>
          <p:nvSpPr>
            <p:cNvPr id="4110" name="AutoShape 14"/>
            <p:cNvSpPr>
              <a:spLocks noChangeArrowheads="1"/>
            </p:cNvSpPr>
            <p:nvPr/>
          </p:nvSpPr>
          <p:spPr bwMode="auto">
            <a:xfrm>
              <a:off x="164" y="1837"/>
              <a:ext cx="908" cy="659"/>
            </a:xfrm>
            <a:prstGeom prst="roundRect">
              <a:avLst>
                <a:gd name="adj" fmla="val 16667"/>
              </a:avLst>
            </a:prstGeom>
            <a:noFill/>
            <a:ln w="635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4166" name="Picture 70" descr="ANd9GcS-9KhImD-1r5Lq2fMJKSCI9KJmkD9yd0yIWbZ9r8SJ6i-pS9Y&amp;t=1&amp;usg=__mfGUC1cwDjesRsZcT1rQxH35ysA=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91" t="12364" r="16615" b="15454"/>
            <a:stretch>
              <a:fillRect/>
            </a:stretch>
          </p:blipFill>
          <p:spPr bwMode="auto">
            <a:xfrm>
              <a:off x="210" y="1837"/>
              <a:ext cx="771" cy="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70" name="Group 74"/>
          <p:cNvGrpSpPr>
            <a:grpSpLocks/>
          </p:cNvGrpSpPr>
          <p:nvPr/>
        </p:nvGrpSpPr>
        <p:grpSpPr bwMode="auto">
          <a:xfrm>
            <a:off x="3573463" y="4140200"/>
            <a:ext cx="1439862" cy="1044575"/>
            <a:chOff x="2251" y="2608"/>
            <a:chExt cx="907" cy="658"/>
          </a:xfrm>
        </p:grpSpPr>
        <p:sp>
          <p:nvSpPr>
            <p:cNvPr id="4118" name="AutoShape 22"/>
            <p:cNvSpPr>
              <a:spLocks noChangeArrowheads="1"/>
            </p:cNvSpPr>
            <p:nvPr/>
          </p:nvSpPr>
          <p:spPr bwMode="auto">
            <a:xfrm>
              <a:off x="2251" y="2608"/>
              <a:ext cx="907" cy="658"/>
            </a:xfrm>
            <a:prstGeom prst="roundRect">
              <a:avLst>
                <a:gd name="adj" fmla="val 16667"/>
              </a:avLst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>
                      <a:alpha val="35001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4169" name="Picture 73" descr="ANd9GcRrycqtygHT3VwiMwDVAmxDNmqbJAis5_LZxFjmypb3Dh8uL2I&amp;t=1&amp;usg=__xsCQ4hNId8e38IP7cO5FkaMvwaM=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6" y="2653"/>
              <a:ext cx="771" cy="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73" name="Group 77"/>
          <p:cNvGrpSpPr>
            <a:grpSpLocks/>
          </p:cNvGrpSpPr>
          <p:nvPr/>
        </p:nvGrpSpPr>
        <p:grpSpPr bwMode="auto">
          <a:xfrm>
            <a:off x="3573463" y="2843213"/>
            <a:ext cx="1439862" cy="1150937"/>
            <a:chOff x="2251" y="1791"/>
            <a:chExt cx="907" cy="725"/>
          </a:xfrm>
        </p:grpSpPr>
        <p:sp>
          <p:nvSpPr>
            <p:cNvPr id="4111" name="AutoShape 15"/>
            <p:cNvSpPr>
              <a:spLocks noChangeArrowheads="1"/>
            </p:cNvSpPr>
            <p:nvPr/>
          </p:nvSpPr>
          <p:spPr bwMode="auto">
            <a:xfrm>
              <a:off x="2251" y="1837"/>
              <a:ext cx="907" cy="658"/>
            </a:xfrm>
            <a:prstGeom prst="roundRect">
              <a:avLst>
                <a:gd name="adj" fmla="val 16667"/>
              </a:avLst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>
                      <a:alpha val="35001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4172" name="Picture 76" descr="ANd9GcS2Hd_k6Mo8RQVVVHHQObcs_e8cd5YBbBGxkzJ52PZTAdqiQ8A&amp;t=1&amp;usg=__EN_h_mlB2sUF5J6YuhhDGfzfLrU=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1" y="1791"/>
              <a:ext cx="725" cy="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75" name="Picture 79" descr="HomerEatingSub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68" y="900112"/>
            <a:ext cx="1373187" cy="154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43020" y="296214"/>
            <a:ext cx="59769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b="1" dirty="0" smtClean="0">
                <a:latin typeface="Comic Sans MS" pitchFamily="66" charset="0"/>
              </a:rPr>
              <a:t>Food </a:t>
            </a:r>
            <a:r>
              <a:rPr lang="en-GB" altLang="en-US" sz="3600" b="1" dirty="0">
                <a:latin typeface="Comic Sans MS" pitchFamily="66" charset="0"/>
              </a:rPr>
              <a:t>and Drink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708275" y="2700338"/>
            <a:ext cx="39608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6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 must NOT eat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213100" y="5724525"/>
            <a:ext cx="287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latin typeface="GillSans ExtraBold" pitchFamily="34" charset="0"/>
              </a:rPr>
              <a:t>Prawns</a:t>
            </a:r>
          </a:p>
        </p:txBody>
      </p:sp>
      <p:sp>
        <p:nvSpPr>
          <p:cNvPr id="23558" name="Oval 6" descr="wine-graphics-2007_1057310a[1]"/>
          <p:cNvSpPr>
            <a:spLocks noChangeArrowheads="1"/>
          </p:cNvSpPr>
          <p:nvPr/>
        </p:nvSpPr>
        <p:spPr bwMode="auto">
          <a:xfrm>
            <a:off x="3068638" y="3708400"/>
            <a:ext cx="1871662" cy="19050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88913" y="4859338"/>
            <a:ext cx="287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latin typeface="GillSans ExtraBold" pitchFamily="34" charset="0"/>
              </a:rPr>
              <a:t>Lobster</a:t>
            </a:r>
          </a:p>
        </p:txBody>
      </p:sp>
      <p:sp>
        <p:nvSpPr>
          <p:cNvPr id="23560" name="Oval 8" descr="268_HSN%20%23%20344966,%20344969,%20344974,%20344976,%20344983%20Lobsters%20With%20Chowda%20and%20Shrimp[1]"/>
          <p:cNvSpPr>
            <a:spLocks noChangeArrowheads="1"/>
          </p:cNvSpPr>
          <p:nvPr/>
        </p:nvSpPr>
        <p:spPr bwMode="auto">
          <a:xfrm>
            <a:off x="476250" y="2700338"/>
            <a:ext cx="2087563" cy="214312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76200" cmpd="tri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1125538" y="6372225"/>
            <a:ext cx="287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latin typeface="GillSans ExtraBold" pitchFamily="34" charset="0"/>
              </a:rPr>
              <a:t>Crab</a:t>
            </a:r>
          </a:p>
        </p:txBody>
      </p:sp>
      <p:sp>
        <p:nvSpPr>
          <p:cNvPr id="23562" name="Oval 10" descr="1%20nice%20crab%20picture%20dinner[1]"/>
          <p:cNvSpPr>
            <a:spLocks noChangeArrowheads="1"/>
          </p:cNvSpPr>
          <p:nvPr/>
        </p:nvSpPr>
        <p:spPr bwMode="auto">
          <a:xfrm>
            <a:off x="476250" y="5508625"/>
            <a:ext cx="1584325" cy="1706563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76200" cmpd="tri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3577" name="Group 25"/>
          <p:cNvGrpSpPr>
            <a:grpSpLocks/>
          </p:cNvGrpSpPr>
          <p:nvPr/>
        </p:nvGrpSpPr>
        <p:grpSpPr bwMode="auto">
          <a:xfrm>
            <a:off x="4437063" y="6516688"/>
            <a:ext cx="2420937" cy="2627312"/>
            <a:chOff x="2795" y="4105"/>
            <a:chExt cx="1525" cy="1655"/>
          </a:xfrm>
        </p:grpSpPr>
        <p:pic>
          <p:nvPicPr>
            <p:cNvPr id="23567" name="Picture 15" descr="gravestone-RIP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" y="4105"/>
              <a:ext cx="1525" cy="1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6" name="Picture 14" descr="1195436903529132054liftarn_Skull_0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0" y="5239"/>
              <a:ext cx="328" cy="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70" name="Picture 18" descr="homersimpson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323850"/>
            <a:ext cx="2227263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73" name="AutoShape 21"/>
          <p:cNvSpPr>
            <a:spLocks noChangeArrowheads="1"/>
          </p:cNvSpPr>
          <p:nvPr/>
        </p:nvSpPr>
        <p:spPr bwMode="auto">
          <a:xfrm rot="39169574">
            <a:off x="4991894" y="908844"/>
            <a:ext cx="1614487" cy="1597025"/>
          </a:xfrm>
          <a:prstGeom prst="plus">
            <a:avLst>
              <a:gd name="adj" fmla="val 48468"/>
            </a:avLst>
          </a:prstGeom>
          <a:solidFill>
            <a:srgbClr val="FF33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188913" y="7524750"/>
            <a:ext cx="42481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I am </a:t>
            </a:r>
            <a:r>
              <a:rPr lang="en-GB" altLang="en-US" sz="2400" b="1" i="1" dirty="0">
                <a:latin typeface="Comic Sans MS" panose="030F0702030302020204" pitchFamily="66" charset="0"/>
              </a:rPr>
              <a:t>Highly </a:t>
            </a:r>
            <a:r>
              <a:rPr lang="en-GB" altLang="en-US" sz="2400" dirty="0">
                <a:latin typeface="Comic Sans MS" panose="030F0702030302020204" pitchFamily="66" charset="0"/>
              </a:rPr>
              <a:t>allergic to all shellfish. </a:t>
            </a:r>
          </a:p>
          <a:p>
            <a:pPr algn="ctr">
              <a:spcBef>
                <a:spcPct val="5000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Eating shellfish can </a:t>
            </a:r>
            <a:r>
              <a:rPr lang="en-GB" altLang="en-US" sz="2400" b="1" dirty="0">
                <a:latin typeface="Comic Sans MS" panose="030F0702030302020204" pitchFamily="66" charset="0"/>
              </a:rPr>
              <a:t>kill</a:t>
            </a:r>
            <a:r>
              <a:rPr lang="en-GB" altLang="en-US" sz="2400" dirty="0">
                <a:latin typeface="Comic Sans MS" panose="030F0702030302020204" pitchFamily="66" charset="0"/>
              </a:rPr>
              <a:t> me</a:t>
            </a:r>
          </a:p>
        </p:txBody>
      </p:sp>
      <p:pic>
        <p:nvPicPr>
          <p:cNvPr id="23576" name="Picture 24" descr="stop%20sig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8" y="1403350"/>
            <a:ext cx="1081087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65175" y="363507"/>
            <a:ext cx="47529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b="1" dirty="0" smtClean="0">
                <a:latin typeface="Comic Sans MS" pitchFamily="66" charset="0"/>
              </a:rPr>
              <a:t>My </a:t>
            </a:r>
            <a:r>
              <a:rPr lang="en-GB" altLang="en-US" sz="3600" b="1" dirty="0">
                <a:latin typeface="Comic Sans MS" pitchFamily="66" charset="0"/>
              </a:rPr>
              <a:t>Family</a:t>
            </a:r>
          </a:p>
        </p:txBody>
      </p:sp>
      <p:sp>
        <p:nvSpPr>
          <p:cNvPr id="21510" name="AutoShape 6" descr="S111 SN18009080515410"/>
          <p:cNvSpPr>
            <a:spLocks noChangeArrowheads="1"/>
          </p:cNvSpPr>
          <p:nvPr/>
        </p:nvSpPr>
        <p:spPr bwMode="auto">
          <a:xfrm>
            <a:off x="405705" y="5980101"/>
            <a:ext cx="2735263" cy="2048283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63500">
            <a:solidFill>
              <a:srgbClr val="00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1" name="AutoShape 7" descr="Dad; Quad 1"/>
          <p:cNvSpPr>
            <a:spLocks noChangeArrowheads="1"/>
          </p:cNvSpPr>
          <p:nvPr/>
        </p:nvSpPr>
        <p:spPr bwMode="auto">
          <a:xfrm>
            <a:off x="4076699" y="5980101"/>
            <a:ext cx="2112079" cy="2192299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 t="-17144"/>
            </a:stretch>
          </a:blipFill>
          <a:ln w="63500">
            <a:solidFill>
              <a:srgbClr val="00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331788" y="8113166"/>
            <a:ext cx="29527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 dirty="0" smtClean="0">
                <a:latin typeface="Comic Sans MS" panose="030F0702030302020204" pitchFamily="66" charset="0"/>
              </a:rPr>
              <a:t>This </a:t>
            </a:r>
            <a:r>
              <a:rPr lang="en-GB" altLang="en-US" sz="1800" dirty="0">
                <a:latin typeface="Comic Sans MS" panose="030F0702030302020204" pitchFamily="66" charset="0"/>
              </a:rPr>
              <a:t>is my Dad, Joe. He 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is 79 </a:t>
            </a:r>
            <a:r>
              <a:rPr lang="en-GB" altLang="en-US" sz="1800" dirty="0">
                <a:latin typeface="Comic Sans MS" panose="030F0702030302020204" pitchFamily="66" charset="0"/>
              </a:rPr>
              <a:t>years old and still goes to work every day!!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0" y="0"/>
            <a:ext cx="19161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/>
          </a:p>
        </p:txBody>
      </p:sp>
      <p:pic>
        <p:nvPicPr>
          <p:cNvPr id="21521" name="Picture 17"/>
          <p:cNvPicPr>
            <a:picLocks noGrp="1" noChangeAspect="1" noChangeArrowheads="1"/>
          </p:cNvPicPr>
          <p:nvPr>
            <p:ph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7523" y="184150"/>
            <a:ext cx="1629040" cy="1292225"/>
          </a:xfrm>
          <a:noFill/>
          <a:ln/>
        </p:spPr>
      </p:pic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3395592" y="8318157"/>
            <a:ext cx="35070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 dirty="0">
                <a:latin typeface="Comic Sans MS" panose="030F0702030302020204" pitchFamily="66" charset="0"/>
              </a:rPr>
              <a:t>He also does lots of crazy things, like riding quad bikes. </a:t>
            </a:r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3441233" y="5005789"/>
            <a:ext cx="27240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 dirty="0">
                <a:latin typeface="Comic Sans MS" panose="030F0702030302020204" pitchFamily="66" charset="0"/>
              </a:rPr>
              <a:t>My 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daughter likes </a:t>
            </a:r>
            <a:r>
              <a:rPr lang="en-GB" altLang="en-US" sz="1800" dirty="0">
                <a:latin typeface="Comic Sans MS" panose="030F0702030302020204" pitchFamily="66" charset="0"/>
              </a:rPr>
              <a:t>to ride motorbikes. 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32656" y="7515036"/>
            <a:ext cx="27712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Joseph</a:t>
            </a:r>
            <a:endParaRPr lang="en-GB" altLang="en-US" sz="1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04664" y="2906524"/>
            <a:ext cx="15433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Edgar</a:t>
            </a:r>
            <a:endParaRPr lang="en-GB" altLang="en-US" sz="1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405705" y="4427984"/>
            <a:ext cx="21591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 dirty="0" smtClean="0">
                <a:latin typeface="Comic Sans MS" panose="030F0702030302020204" pitchFamily="66" charset="0"/>
              </a:rPr>
              <a:t>This is my son. He loves punk rock!</a:t>
            </a:r>
            <a:endParaRPr lang="en-GB" altLang="en-US" sz="1800" dirty="0">
              <a:latin typeface="Comic Sans MS" panose="030F0702030302020204" pitchFamily="66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3717032" y="1835696"/>
            <a:ext cx="2158688" cy="3050960"/>
          </a:xfrm>
          <a:prstGeom prst="roundRect">
            <a:avLst>
              <a:gd name="adj" fmla="val 16667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solidFill>
              <a:srgbClr val="00CC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405705" y="1517428"/>
            <a:ext cx="2292556" cy="2842053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solidFill>
              <a:srgbClr val="00CC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1432</TotalTime>
  <Words>553</Words>
  <Application>Microsoft Office PowerPoint</Application>
  <PresentationFormat>On-screen Show (4:3)</PresentationFormat>
  <Paragraphs>158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</vt:lpstr>
      <vt:lpstr>PowerPoint Presentation</vt:lpstr>
      <vt:lpstr>PowerPoint Presentation</vt:lpstr>
      <vt:lpstr>How I Communicate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can’t stand it! </vt:lpstr>
      <vt:lpstr>PowerPoint Presentation</vt:lpstr>
      <vt:lpstr>PowerPoint Presentation</vt:lpstr>
    </vt:vector>
  </TitlesOfParts>
  <Company>ECC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Essex County Council</dc:creator>
  <cp:lastModifiedBy>joanne.jones</cp:lastModifiedBy>
  <cp:revision>38</cp:revision>
  <dcterms:created xsi:type="dcterms:W3CDTF">2010-07-05T14:08:19Z</dcterms:created>
  <dcterms:modified xsi:type="dcterms:W3CDTF">2018-08-30T08:03:48Z</dcterms:modified>
</cp:coreProperties>
</file>